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handoutMasterIdLst>
    <p:handoutMasterId r:id="rId66"/>
  </p:handoutMasterIdLst>
  <p:sldIdLst>
    <p:sldId id="256" r:id="rId2"/>
    <p:sldId id="276" r:id="rId3"/>
    <p:sldId id="316" r:id="rId4"/>
    <p:sldId id="317" r:id="rId5"/>
    <p:sldId id="319" r:id="rId6"/>
    <p:sldId id="31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7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tactechnologies.com/" TargetMode="External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35</a:t>
            </a:r>
            <a:r>
              <a:rPr lang="en-US" sz="1600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dirty="0"/>
              <a:t>  </a:t>
            </a:r>
            <a:r>
              <a:rPr lang="en-US" dirty="0">
                <a:solidFill>
                  <a:srgbClr val="00B050"/>
                </a:solidFill>
              </a:rPr>
              <a:t>ASIAN CONFERENCE ON 		      </a:t>
            </a:r>
            <a:r>
              <a:rPr lang="en-US" b="1" dirty="0">
                <a:solidFill>
                  <a:srgbClr val="00B050"/>
                </a:solidFill>
              </a:rPr>
              <a:t>REMOTE SENSING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2014</a:t>
            </a:r>
            <a:endParaRPr lang="en-US" sz="1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4000" b="2135"/>
          <a:stretch/>
        </p:blipFill>
        <p:spPr>
          <a:xfrm>
            <a:off x="4293522" y="0"/>
            <a:ext cx="2564478" cy="508875"/>
          </a:xfrm>
          <a:prstGeom prst="rect">
            <a:avLst/>
          </a:prstGeom>
        </p:spPr>
      </p:pic>
      <p:pic>
        <p:nvPicPr>
          <p:cNvPr id="7" name="Picture 6" descr="http://www.acrs2014.com/img/sp_logo/Suntac.png">
            <a:hlinkClick r:id="rId3" tgtFrame="&quot;_new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0" y="8212972"/>
            <a:ext cx="2971800" cy="50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29936" b="-3933"/>
          <a:stretch/>
        </p:blipFill>
        <p:spPr>
          <a:xfrm>
            <a:off x="299250" y="8705746"/>
            <a:ext cx="2984269" cy="413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r="6642"/>
          <a:stretch/>
        </p:blipFill>
        <p:spPr>
          <a:xfrm>
            <a:off x="3561215" y="8289824"/>
            <a:ext cx="3022462" cy="84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50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2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117542" y="881"/>
            <a:ext cx="40699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35</a:t>
            </a:r>
            <a:r>
              <a:rPr lang="en-US" sz="2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 smtClean="0"/>
              <a:t>  </a:t>
            </a:r>
            <a:r>
              <a:rPr lang="en-US" sz="2000" dirty="0" smtClean="0">
                <a:solidFill>
                  <a:srgbClr val="00B050"/>
                </a:solidFill>
              </a:rPr>
              <a:t>ASIAN CONFERENCE ON 		      </a:t>
            </a:r>
            <a:r>
              <a:rPr lang="en-US" sz="2000" b="1" dirty="0" smtClean="0">
                <a:solidFill>
                  <a:srgbClr val="00B050"/>
                </a:solidFill>
              </a:rPr>
              <a:t>REMOTE SENSING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2014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50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2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117542" y="881"/>
            <a:ext cx="40699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35</a:t>
            </a:r>
            <a:r>
              <a:rPr lang="en-US" sz="2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 smtClean="0"/>
              <a:t>  </a:t>
            </a:r>
            <a:r>
              <a:rPr lang="en-US" sz="2000" dirty="0" smtClean="0">
                <a:solidFill>
                  <a:srgbClr val="00B050"/>
                </a:solidFill>
              </a:rPr>
              <a:t>ASIAN CONFERENCE ON 		      </a:t>
            </a:r>
            <a:r>
              <a:rPr lang="en-US" sz="2000" b="1" dirty="0" smtClean="0">
                <a:solidFill>
                  <a:srgbClr val="00B050"/>
                </a:solidFill>
              </a:rPr>
              <a:t>REMOTE SENSING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2014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117542" y="881"/>
            <a:ext cx="40699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35</a:t>
            </a:r>
            <a:r>
              <a:rPr lang="en-US" sz="2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 smtClean="0"/>
              <a:t>  </a:t>
            </a:r>
            <a:r>
              <a:rPr lang="en-US" sz="2000" dirty="0" smtClean="0">
                <a:solidFill>
                  <a:srgbClr val="00B050"/>
                </a:solidFill>
              </a:rPr>
              <a:t>ASIAN CONFERENCE ON 		      </a:t>
            </a:r>
            <a:r>
              <a:rPr lang="en-US" sz="2000" b="1" dirty="0" smtClean="0">
                <a:solidFill>
                  <a:srgbClr val="00B050"/>
                </a:solidFill>
              </a:rPr>
              <a:t>REMOTE SENSING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2014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7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17542" y="881"/>
            <a:ext cx="40699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35</a:t>
            </a:r>
            <a:r>
              <a:rPr lang="en-US" sz="2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 smtClean="0"/>
              <a:t>  </a:t>
            </a:r>
            <a:r>
              <a:rPr lang="en-US" sz="2000" dirty="0" smtClean="0">
                <a:solidFill>
                  <a:srgbClr val="00B050"/>
                </a:solidFill>
              </a:rPr>
              <a:t>ASIAN CONFERENCE ON 		      </a:t>
            </a:r>
            <a:r>
              <a:rPr lang="en-US" sz="2000" b="1" dirty="0" smtClean="0">
                <a:solidFill>
                  <a:srgbClr val="00B050"/>
                </a:solidFill>
              </a:rPr>
              <a:t>REMOTE SENSING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2014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51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7542" y="881"/>
            <a:ext cx="40699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35</a:t>
            </a:r>
            <a:r>
              <a:rPr lang="en-US" sz="2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 smtClean="0"/>
              <a:t>  </a:t>
            </a:r>
            <a:r>
              <a:rPr lang="en-US" sz="2000" dirty="0" smtClean="0">
                <a:solidFill>
                  <a:srgbClr val="00B050"/>
                </a:solidFill>
              </a:rPr>
              <a:t>ASIAN CONFERENCE ON 		      </a:t>
            </a:r>
            <a:r>
              <a:rPr lang="en-US" sz="2000" b="1" dirty="0" smtClean="0">
                <a:solidFill>
                  <a:srgbClr val="00B050"/>
                </a:solidFill>
              </a:rPr>
              <a:t>REMOTE SENSING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2014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1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117542" y="881"/>
            <a:ext cx="40699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35</a:t>
            </a:r>
            <a:r>
              <a:rPr lang="en-US" sz="2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 smtClean="0"/>
              <a:t>  </a:t>
            </a:r>
            <a:r>
              <a:rPr lang="en-US" sz="2000" dirty="0" smtClean="0">
                <a:solidFill>
                  <a:srgbClr val="00B050"/>
                </a:solidFill>
              </a:rPr>
              <a:t>ASIAN CONFERENCE ON 		      </a:t>
            </a:r>
            <a:r>
              <a:rPr lang="en-US" sz="2000" b="1" dirty="0" smtClean="0">
                <a:solidFill>
                  <a:srgbClr val="00B050"/>
                </a:solidFill>
              </a:rPr>
              <a:t>REMOTE SENSING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2014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7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117542" y="881"/>
            <a:ext cx="40699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35</a:t>
            </a:r>
            <a:r>
              <a:rPr lang="en-US" sz="2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 smtClean="0"/>
              <a:t>  </a:t>
            </a:r>
            <a:r>
              <a:rPr lang="en-US" sz="2000" dirty="0" smtClean="0">
                <a:solidFill>
                  <a:srgbClr val="00B050"/>
                </a:solidFill>
              </a:rPr>
              <a:t>ASIAN CONFERENCE ON 		      </a:t>
            </a:r>
            <a:r>
              <a:rPr lang="en-US" sz="2000" b="1" dirty="0" smtClean="0">
                <a:solidFill>
                  <a:srgbClr val="00B050"/>
                </a:solidFill>
              </a:rPr>
              <a:t>REMOTE SENSING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2014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5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17542" y="881"/>
            <a:ext cx="40699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35</a:t>
            </a:r>
            <a:r>
              <a:rPr lang="en-US" sz="2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 smtClean="0"/>
              <a:t>  </a:t>
            </a:r>
            <a:r>
              <a:rPr lang="en-US" sz="2000" dirty="0" smtClean="0">
                <a:solidFill>
                  <a:srgbClr val="00B050"/>
                </a:solidFill>
              </a:rPr>
              <a:t>ASIAN CONFERENCE ON 		      </a:t>
            </a:r>
            <a:r>
              <a:rPr lang="en-US" sz="2000" b="1" dirty="0" smtClean="0">
                <a:solidFill>
                  <a:srgbClr val="00B050"/>
                </a:solidFill>
              </a:rPr>
              <a:t>REMOTE SENSING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2014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6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17542" y="881"/>
            <a:ext cx="40699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35</a:t>
            </a:r>
            <a:r>
              <a:rPr lang="en-US" sz="28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dirty="0" smtClean="0"/>
              <a:t>  </a:t>
            </a:r>
            <a:r>
              <a:rPr lang="en-US" sz="2000" dirty="0" smtClean="0">
                <a:solidFill>
                  <a:srgbClr val="00B050"/>
                </a:solidFill>
              </a:rPr>
              <a:t>ASIAN CONFERENCE ON 		      </a:t>
            </a:r>
            <a:r>
              <a:rPr lang="en-US" sz="2000" b="1" dirty="0" smtClean="0">
                <a:solidFill>
                  <a:srgbClr val="00B050"/>
                </a:solidFill>
              </a:rPr>
              <a:t>REMOTE SENSING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2014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8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9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A/Session%20A4/OS-159%20Fullpaper_ACRS2014_Korom_etal.pdf" TargetMode="External"/><Relationship Id="rId7" Type="http://schemas.openxmlformats.org/officeDocument/2006/relationships/slide" Target="slide11.xml"/><Relationship Id="rId2" Type="http://schemas.openxmlformats.org/officeDocument/2006/relationships/hyperlink" Target="Full%20Papers/Session%20A/Session%20A4/OS-158%20ACRS2014MOHD_AZAHARI_FAIDI_A4_OR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A/Session%20A4/OS-162%20Takao%20rev0.pdf" TargetMode="External"/><Relationship Id="rId5" Type="http://schemas.openxmlformats.org/officeDocument/2006/relationships/hyperlink" Target="Full%20Papers/Session%20A/Session%20A4/OS-161%20ACRS%2020-08-2014%20_1_.pdf" TargetMode="External"/><Relationship Id="rId4" Type="http://schemas.openxmlformats.org/officeDocument/2006/relationships/hyperlink" Target="Full%20Papers/Session%20A/Session%20A4/OS-160%20Enkhjargal_FULL-PAPER-LAST.pdf" TargetMode="External"/><Relationship Id="rId9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B/Session%20B1/OS-104%20ACRS%202014_Full%20Paper_Kamolratn%20(final).pdf" TargetMode="External"/><Relationship Id="rId7" Type="http://schemas.openxmlformats.org/officeDocument/2006/relationships/slide" Target="slide12.xml"/><Relationship Id="rId2" Type="http://schemas.openxmlformats.org/officeDocument/2006/relationships/hyperlink" Target="Full%20Papers/Session%20B/Session%20B1/OS-102%20AMAR1_FULL_PAPER1_UpdateNEW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B/Session%20B1/OS-311%20Paper-2014-ACRS-Myint-final.pdf" TargetMode="External"/><Relationship Id="rId5" Type="http://schemas.openxmlformats.org/officeDocument/2006/relationships/hyperlink" Target="Full%20Papers/Session%20B/Session%20B1/OS-218%20NaoakiSekiguchi.pdf" TargetMode="External"/><Relationship Id="rId4" Type="http://schemas.openxmlformats.org/officeDocument/2006/relationships/hyperlink" Target="Full%20Papers/Session%20B/Session%20B1/OS-107%20Revised%20Full%20paper_B1%20session_Yi-Shiang%20Shiu.pdf" TargetMode="External"/><Relationship Id="rId9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B/Session%20B2/OS-016%20ACRS2014_soontranon.pdf" TargetMode="External"/><Relationship Id="rId7" Type="http://schemas.openxmlformats.org/officeDocument/2006/relationships/slide" Target="slide13.xml"/><Relationship Id="rId2" Type="http://schemas.openxmlformats.org/officeDocument/2006/relationships/hyperlink" Target="Full%20Papers/Session%20B/Session%20B2/OS-015%20reyangle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B/Session%20B2/Full%20paper%20of%20ACRS%202014_OS21_ZhanYuLiu_China.pdf" TargetMode="External"/><Relationship Id="rId5" Type="http://schemas.openxmlformats.org/officeDocument/2006/relationships/hyperlink" Target="Full%20Papers/Session%20B/Session%20B2/OS-019%20ACRS2014_Hirano_full-paper.pdf" TargetMode="External"/><Relationship Id="rId4" Type="http://schemas.openxmlformats.org/officeDocument/2006/relationships/hyperlink" Target="Full%20Papers/Session%20B/Session%20B2/OS-018%20acrs2014_paper_delatorre_v1.docx" TargetMode="External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B/Session%20B3/OS-047%20JASON%20PUNAY-FULL%20PAPER%20ACRS%202014.pdf" TargetMode="External"/><Relationship Id="rId7" Type="http://schemas.openxmlformats.org/officeDocument/2006/relationships/slide" Target="slide14.xml"/><Relationship Id="rId2" Type="http://schemas.openxmlformats.org/officeDocument/2006/relationships/hyperlink" Target="Full%20Papers/Session%20B/Session%20B3/OS-043%20HP%20PAPER_f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B/Session%20B3/OS-057%20AMueller_Analysis%20of%20Aerosol%20Optical%20Depth%20and%20Angstrom%20Exponent%20Number%20over%20Singapore%202007%20-%202014.pdf" TargetMode="External"/><Relationship Id="rId5" Type="http://schemas.openxmlformats.org/officeDocument/2006/relationships/hyperlink" Target="Full%20Papers/Session%20B/Session%20B3/OS-54%20Spanu%20and%20Shrestha_Vegetation%20cover%20as%20an%20indicator%20for%20effective%20implementation%20of%20land%20use%20regulations%20in%20Sardinia.pdf" TargetMode="External"/><Relationship Id="rId4" Type="http://schemas.openxmlformats.org/officeDocument/2006/relationships/hyperlink" Target="Full%20Papers/Session%20B/Session%20B3/OS-050%20Janet_Nichol_Hong_Kong.pdf" TargetMode="External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B/Session%20B4/OS-166%20shattri%20ACRS2014.pdf" TargetMode="External"/><Relationship Id="rId7" Type="http://schemas.openxmlformats.org/officeDocument/2006/relationships/slide" Target="slide15.xml"/><Relationship Id="rId2" Type="http://schemas.openxmlformats.org/officeDocument/2006/relationships/hyperlink" Target="Full%20Papers/Session%20B/Session%20B4/OS-165%20ACRS2014_LinTA_FullPape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B/Session%20B4/OS-243%20paper_ACRS_2014_lidar_penetration.pdf" TargetMode="External"/><Relationship Id="rId5" Type="http://schemas.openxmlformats.org/officeDocument/2006/relationships/hyperlink" Target="Full%20Papers/Session%20B/Session%20B4/OS-169%20ACRS2014B4dhodgson.docx" TargetMode="External"/><Relationship Id="rId4" Type="http://schemas.openxmlformats.org/officeDocument/2006/relationships/hyperlink" Target="Full%20Papers/Session%20B/Session%20B4/OS-168%202014_0903_full.pdf" TargetMode="External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C/Session%20C1/OS-109%20ACRS2014%20full%20paper%20of%20Zhenfeng%20Shao.doc" TargetMode="External"/><Relationship Id="rId7" Type="http://schemas.openxmlformats.org/officeDocument/2006/relationships/slide" Target="slide16.xml"/><Relationship Id="rId2" Type="http://schemas.openxmlformats.org/officeDocument/2006/relationships/hyperlink" Target="Full%20Papers/Session%20C/Session%20C1/OS-108%20biological%20sequence%20algorithms-ACRS2014-20140824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C/Session%20C1/OS-113%20Multinomial%20Logistics%20Regression%20for%20Image%20Classification_Dr.Moe_Myint_27082014_FullPaper.pdf" TargetMode="External"/><Relationship Id="rId5" Type="http://schemas.openxmlformats.org/officeDocument/2006/relationships/hyperlink" Target="Full%20Papers/Session%20C/Session%20C1/OS-111%20Full_Paper_ACRS2014_wcc.pdf" TargetMode="External"/><Relationship Id="rId4" Type="http://schemas.openxmlformats.org/officeDocument/2006/relationships/hyperlink" Target="Full%20Papers/Session%20C/Session%20C1/OS-110%20ACRS2014_ChanLiLing.pdf" TargetMode="External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C/Session%20C2/OS-209%20Chiang_HS_full_ACRS2014_doc.doc" TargetMode="External"/><Relationship Id="rId7" Type="http://schemas.openxmlformats.org/officeDocument/2006/relationships/slide" Target="slide17.xml"/><Relationship Id="rId2" Type="http://schemas.openxmlformats.org/officeDocument/2006/relationships/hyperlink" Target="Full%20Papers/Session%20C/Session%20C2/OS-207%20MONITORING%20AND%20PREDICTING%20THE%20URBAN%20DEVELOPMENT%20OF%20GUATEMALA%20CIT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C/Session%20C2/OS-212%20TOPONIM_ACRS%202014%20Helman%20Indonesia.pdf" TargetMode="External"/><Relationship Id="rId5" Type="http://schemas.openxmlformats.org/officeDocument/2006/relationships/hyperlink" Target="Full%20Papers/Session%20C/Session%20C2/OS-211%202014-ACRS-Study_of_Landscape_Indices_Analysis_in_Establishment_Principles_of_Administrative_Zones_in_Taiwan.pdf" TargetMode="External"/><Relationship Id="rId4" Type="http://schemas.openxmlformats.org/officeDocument/2006/relationships/hyperlink" Target="Full%20Papers/Session%20C/Session%20C2/OS-210%20Man%20Quang%20Huy%20fullpaper%20to%20ACRS2014.pdf" TargetMode="External"/><Relationship Id="rId9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C/Session%20C3/OS-202%20(140829)ACRS%202014%20Full%20paper_Oh%20Seongkwang.doc" TargetMode="External"/><Relationship Id="rId7" Type="http://schemas.openxmlformats.org/officeDocument/2006/relationships/slide" Target="slide18.xml"/><Relationship Id="rId2" Type="http://schemas.openxmlformats.org/officeDocument/2006/relationships/hyperlink" Target="Full%20Papers/Session%20C/Session%20C3/OS-200%20SangitaACRS1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C/Session%20C3/OS-205%20ACRS%202014.pdf" TargetMode="External"/><Relationship Id="rId5" Type="http://schemas.openxmlformats.org/officeDocument/2006/relationships/hyperlink" Target="Full%20Papers/Session%20C/Session%20C3/OS-204%20ACRS2014_Fullpaper_JianZHAO.doc" TargetMode="External"/><Relationship Id="rId4" Type="http://schemas.openxmlformats.org/officeDocument/2006/relationships/hyperlink" Target="Full%20Papers/Session%20C/Session%20C3/OS-203%20Byambadolgor_FULL_Paper.pdf" TargetMode="External"/><Relationship Id="rId9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C/Session%20C4/OS-253%20Maneuver%20Image%20Quality%20Raising%20for%20SJ-9A%20Satellite(ARCS2014%5bfinal%5d&#65288;&#20844;&#24320;&#65289;.docx" TargetMode="External"/><Relationship Id="rId7" Type="http://schemas.openxmlformats.org/officeDocument/2006/relationships/slide" Target="slide19.xml"/><Relationship Id="rId2" Type="http://schemas.openxmlformats.org/officeDocument/2006/relationships/hyperlink" Target="Full%20Papers/Session%20C/Session%20C4/Dengrong%20Zhang-full%20paper%20for%20ACRS3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C/Session%20C4/OS-258%20ICL_ACRS_2014_FullPaper_20140828.pdf" TargetMode="External"/><Relationship Id="rId5" Type="http://schemas.openxmlformats.org/officeDocument/2006/relationships/hyperlink" Target="Full%20Papers/Session%20C/Session%20C4/OS-257%20MasafumiNakagawa_ACRS2014_paper_infrastructure_20140822.pdf" TargetMode="External"/><Relationship Id="rId4" Type="http://schemas.openxmlformats.org/officeDocument/2006/relationships/hyperlink" Target="Full%20Papers/Session%20C/Session%20C4/OS-256%20ACRS_2014_fullPaper_0903.docx" TargetMode="External"/><Relationship Id="rId9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hyperlink" Target="Full%20Papers/Session%20C/Session%20C5/OS-217%20ACRS2014fullpaper_TingChunLin.pdf" TargetMode="External"/><Relationship Id="rId7" Type="http://schemas.openxmlformats.org/officeDocument/2006/relationships/slide" Target="slide2.xml"/><Relationship Id="rId2" Type="http://schemas.openxmlformats.org/officeDocument/2006/relationships/hyperlink" Target="Full%20Papers/Session%20C/Session%20C5/OS-022%20Full%20paper%20of%20ACRS%202014_OS21_YiMa_Chin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hyperlink" Target="all_abstract/1-Absract_ACRS2014_KSOo.docx" TargetMode="External"/><Relationship Id="rId4" Type="http://schemas.openxmlformats.org/officeDocument/2006/relationships/hyperlink" Target="Full%20Papers/Session%20C/Session%20C5/OS-259%20ACRS2014_fullpaper_TzyShyuanWu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62.xml"/><Relationship Id="rId18" Type="http://schemas.openxmlformats.org/officeDocument/2006/relationships/slide" Target="slide5.xml"/><Relationship Id="rId3" Type="http://schemas.openxmlformats.org/officeDocument/2006/relationships/slide" Target="slide7.xml"/><Relationship Id="rId7" Type="http://schemas.openxmlformats.org/officeDocument/2006/relationships/slide" Target="slide26.xml"/><Relationship Id="rId12" Type="http://schemas.openxmlformats.org/officeDocument/2006/relationships/slide" Target="slide56.xml"/><Relationship Id="rId17" Type="http://schemas.openxmlformats.org/officeDocument/2006/relationships/slide" Target="slide6.xml"/><Relationship Id="rId2" Type="http://schemas.openxmlformats.org/officeDocument/2006/relationships/image" Target="../media/image6.jpg"/><Relationship Id="rId16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slide" Target="slide50.xml"/><Relationship Id="rId5" Type="http://schemas.openxmlformats.org/officeDocument/2006/relationships/slide" Target="slide15.xml"/><Relationship Id="rId15" Type="http://schemas.openxmlformats.org/officeDocument/2006/relationships/slide" Target="slide3.xml"/><Relationship Id="rId10" Type="http://schemas.openxmlformats.org/officeDocument/2006/relationships/slide" Target="slide44.xml"/><Relationship Id="rId4" Type="http://schemas.openxmlformats.org/officeDocument/2006/relationships/slide" Target="slide11.xml"/><Relationship Id="rId9" Type="http://schemas.openxmlformats.org/officeDocument/2006/relationships/slide" Target="slide38.xml"/><Relationship Id="rId14" Type="http://schemas.openxmlformats.org/officeDocument/2006/relationships/slide" Target="slide6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D/Session%20D1/OS-078%20TeLEOS-1%20in%20multi-source%20maritme%20security_ACRS2014_Final.pdf" TargetMode="External"/><Relationship Id="rId7" Type="http://schemas.openxmlformats.org/officeDocument/2006/relationships/slide" Target="slide21.xml"/><Relationship Id="rId2" Type="http://schemas.openxmlformats.org/officeDocument/2006/relationships/hyperlink" Target="Full%20Papers/Session%20D/Session%20D1/OS-049%20Full_Paper_ACRS2014_BLANCO_et%20al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D/Session%20D1/OS-082%20ACRS-Full%20paper-Benny_Peter.docx" TargetMode="External"/><Relationship Id="rId5" Type="http://schemas.openxmlformats.org/officeDocument/2006/relationships/hyperlink" Target="Full%20Papers/Session%20D/Session%20D1/OS-081%20.doc" TargetMode="External"/><Relationship Id="rId4" Type="http://schemas.openxmlformats.org/officeDocument/2006/relationships/hyperlink" Target="Full%20Papers/Session%20D/Session%20D1/OS-080%20.doc" TargetMode="External"/><Relationship Id="rId9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D/Session%20D2/OS-118%20%20smart%20and%20enhanced%20multi-temporal%20SAR%20interferometry%20platform%20SkySENSE-InSAR%20development%20and%20applications.doc" TargetMode="External"/><Relationship Id="rId7" Type="http://schemas.openxmlformats.org/officeDocument/2006/relationships/slide" Target="slide22.xml"/><Relationship Id="rId2" Type="http://schemas.openxmlformats.org/officeDocument/2006/relationships/hyperlink" Target="Full%20Papers/Session%20D/Session%20D2/OS-116%20Full_paper_D2_session_Yishiang_Shiu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D/Session%20D2/OS-266%201030820_0808_ACRS_Lai_FP_PMod_Final.pdf" TargetMode="External"/><Relationship Id="rId5" Type="http://schemas.openxmlformats.org/officeDocument/2006/relationships/hyperlink" Target="Full%20Papers/Session%20D/Session%20D2/OS-172%20Full_Paper_ACRS2014_Dolgorsuren_Sanjjav.pdf" TargetMode="External"/><Relationship Id="rId4" Type="http://schemas.openxmlformats.org/officeDocument/2006/relationships/hyperlink" Target="Full%20Papers/Session%20D/Session%20D2/OS-121%20acrs2014full-hosomura.pdf" TargetMode="External"/><Relationship Id="rId9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D/Session%20D3/OS-139%20.doc" TargetMode="External"/><Relationship Id="rId7" Type="http://schemas.openxmlformats.org/officeDocument/2006/relationships/slide" Target="slide23.xml"/><Relationship Id="rId2" Type="http://schemas.openxmlformats.org/officeDocument/2006/relationships/hyperlink" Target="Full%20Papers/Session%20D/Session%20D3/OS-138%20Full%20paper_YYHsiao_Format_edit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D/Session%20D3/OS-142%20PASCO_Dr.Sasagawa_Paper_ACRS2014.pdf" TargetMode="External"/><Relationship Id="rId5" Type="http://schemas.openxmlformats.org/officeDocument/2006/relationships/hyperlink" Target="Full%20Papers/Session%20D/Session%20D3/OS-141%20Elvidge_ACRS_20140821.docx" TargetMode="External"/><Relationship Id="rId4" Type="http://schemas.openxmlformats.org/officeDocument/2006/relationships/hyperlink" Target="Full%20Papers/Session%20D/Session%20D3/OS-140%20.doc" TargetMode="External"/><Relationship Id="rId9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D/Session%20D4/OS-059%20Kwanchai_SATELLITE%20BASE%20APPLICATION%20FOR%20FLOOD%20SIMULATION.pdf" TargetMode="External"/><Relationship Id="rId7" Type="http://schemas.openxmlformats.org/officeDocument/2006/relationships/slide" Target="slide24.xml"/><Relationship Id="rId2" Type="http://schemas.openxmlformats.org/officeDocument/2006/relationships/hyperlink" Target="Full%20Papers/Session%20D/Session%20D4/OS-05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D/Session%20D4/OS-067%20RESEARCH%20MEDIUM-RESOLUTION%20%20SATELITTE%20IMAGES%20FOR%20DROUGHT%20%20WARNING%20IN%20CENTRAL%20HIGHLAND,%20VIETNAM.pdf" TargetMode="External"/><Relationship Id="rId5" Type="http://schemas.openxmlformats.org/officeDocument/2006/relationships/hyperlink" Target="Full%20Papers/Session%20D/Session%20D4/OS-065%20Full%20paper-The%20relationship%20between%20aerosol%20optical%20depth%20and%20PM%20from%20Landsat%20data%20satellite%20and%20ground-based%20measurements%20data.pdf" TargetMode="External"/><Relationship Id="rId4" Type="http://schemas.openxmlformats.org/officeDocument/2006/relationships/hyperlink" Target="Full%20Papers/Session%20D/Session%20D4/OS-061%20Full_Paper_ACRS2014_Chao-Ming%20Huang.pdf" TargetMode="External"/><Relationship Id="rId9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D/Session%20D5/OS-181%20Fullpaper_ACRS2014_soni.pdf" TargetMode="External"/><Relationship Id="rId7" Type="http://schemas.openxmlformats.org/officeDocument/2006/relationships/slide" Target="slide25.xml"/><Relationship Id="rId2" Type="http://schemas.openxmlformats.org/officeDocument/2006/relationships/hyperlink" Target="Full%20Papers/Session%20D/Session%20D5/OS-178%20Awaya-GifuU_paper%20for%20ACRS2014-2014082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all_abstract/1049-Abstract_ACRS2014_TAM.docx" TargetMode="External"/><Relationship Id="rId5" Type="http://schemas.openxmlformats.org/officeDocument/2006/relationships/hyperlink" Target="Full%20Papers/Session%20D/Session%20D5/OS-184%20Devyani%20Rathore%20Full%20Paper%2035th%20ACRS.pdf" TargetMode="External"/><Relationship Id="rId4" Type="http://schemas.openxmlformats.org/officeDocument/2006/relationships/hyperlink" Target="Full%20Papers/Session%20D/Session%20D5/OS-182%20Rajesh_ACRS2014.pdf" TargetMode="External"/><Relationship Id="rId9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D/Session%20D6/OS-270%20NDD_ACRS2014_full_paper.docx" TargetMode="External"/><Relationship Id="rId7" Type="http://schemas.openxmlformats.org/officeDocument/2006/relationships/slide" Target="slide26.xml"/><Relationship Id="rId2" Type="http://schemas.openxmlformats.org/officeDocument/2006/relationships/hyperlink" Target="Full%20Papers/Session%20D/Session%20D6/Hang%20Yang-%20full%20paper%20for%20ACRS%203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D/Session%20D6/OS-329%20Full-Paper_Dr.%20Ryota%20Kajiwara.pdf" TargetMode="External"/><Relationship Id="rId5" Type="http://schemas.openxmlformats.org/officeDocument/2006/relationships/hyperlink" Target="Full%20Papers/Session%20D/Session%20D6/OS-276%20Prof%20Ruan%20Wei.pdf" TargetMode="External"/><Relationship Id="rId4" Type="http://schemas.openxmlformats.org/officeDocument/2006/relationships/hyperlink" Target="Full%20Papers/Session%20D/Session%20D6/OS-272%20ACRS%2014.pdf" TargetMode="External"/><Relationship Id="rId9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E/Session%20E1/OS-088%20ACRS2014_Full_Paper_khyun_20140903.pdf" TargetMode="External"/><Relationship Id="rId7" Type="http://schemas.openxmlformats.org/officeDocument/2006/relationships/slide" Target="slide27.xml"/><Relationship Id="rId2" Type="http://schemas.openxmlformats.org/officeDocument/2006/relationships/hyperlink" Target="Full%20Papers/Session%20E/Session%20E1/OS-086%20Saengtuksin%20et%20al_Modeling%20the%20scattering%20properties%20of%20particle%20suspensions%20in%20Singapore%20coastal%20waters%20with%20an%20analytic%20phase%20functi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E/Session%20E1/OS-232%20ACRS2014_Jo-Tzu,Chiang.pdf" TargetMode="External"/><Relationship Id="rId5" Type="http://schemas.openxmlformats.org/officeDocument/2006/relationships/hyperlink" Target="Full%20Papers/Session%20E/Session%20E1/OS-090%20Dr.Myint%20Myint%20Khaing.docx" TargetMode="External"/><Relationship Id="rId4" Type="http://schemas.openxmlformats.org/officeDocument/2006/relationships/hyperlink" Target="Full%20Papers/Session%20E/Session%20E1/OS-089%20ACRS2014_Full%20paper_bkim_20140903.pdf" TargetMode="External"/><Relationship Id="rId9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hyperlink" Target="Full%20Papers/Session%20E/Session%20E2/OS-268%20ACRS2014_GANZORIG_FULL_Paper.pdf" TargetMode="External"/><Relationship Id="rId7" Type="http://schemas.openxmlformats.org/officeDocument/2006/relationships/slide" Target="slide2.xml"/><Relationship Id="rId2" Type="http://schemas.openxmlformats.org/officeDocument/2006/relationships/hyperlink" Target="Full%20Papers/Session%20E/Session%20E2/OS-075%20miguel_valdez_acrs201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hyperlink" Target="Full%20Papers/Session%20E/Session%20E2/OS-306%20ACRS2014_suzuki.pdf" TargetMode="External"/><Relationship Id="rId4" Type="http://schemas.openxmlformats.org/officeDocument/2006/relationships/hyperlink" Target="Full%20Papers/Session%20E/Session%20E2/OS-303%20.doc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E/Session%20E3/OS-126%20DEVELOPMENT%20OF%20A%20WARNING%20ASSESSMENT%20MODEL%20FOR%20RAINFALL-INDUCED%20LANDSLIDES%20HAZARD%20(MH%20Hsieh).pdf" TargetMode="External"/><Relationship Id="rId7" Type="http://schemas.openxmlformats.org/officeDocument/2006/relationships/slide" Target="slide29.xml"/><Relationship Id="rId2" Type="http://schemas.openxmlformats.org/officeDocument/2006/relationships/hyperlink" Target="Full%20Papers/Session%20E/Session%20E3/New%20Tseng_ACRS_full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E/Session%20E3/OS-149%20ACRS2014FullPaper1.pdf" TargetMode="External"/><Relationship Id="rId5" Type="http://schemas.openxmlformats.org/officeDocument/2006/relationships/hyperlink" Target="Full%20Papers/Session%20E/Session%20E3/OS-148%20ACRS2014-full%20paper&#65293;Xi%20LI-the%20university%20of%20Tokyo.docx" TargetMode="External"/><Relationship Id="rId4" Type="http://schemas.openxmlformats.org/officeDocument/2006/relationships/hyperlink" Target="Full%20Papers/Session%20E/Session%20E3/OS-145%20ACRS2014_Rapidmap_final_R1.doc" TargetMode="External"/><Relationship Id="rId9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E/Session%20E4/OS-307%20acrs2014_paper_naoki-katayama.pdf" TargetMode="External"/><Relationship Id="rId7" Type="http://schemas.openxmlformats.org/officeDocument/2006/relationships/slide" Target="slide30.xml"/><Relationship Id="rId2" Type="http://schemas.openxmlformats.org/officeDocument/2006/relationships/hyperlink" Target="Full%20Papers/Session%20E/Session%20E4/OS-127%20Paper%202014ACRS-Revise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E/Session%20E4/OS-032%20Paper%20-%20ACRS%202014%20Paringit%20et%20al.docx" TargetMode="External"/><Relationship Id="rId5" Type="http://schemas.openxmlformats.org/officeDocument/2006/relationships/hyperlink" Target="Full%20Papers/Session%20E/Session%20E4/OS-292%20THE%20EVOLUTION%20OF%20GISTDA%20SATELLITE%20CONTROL%20CENTER%20new.pdf" TargetMode="External"/><Relationship Id="rId4" Type="http://schemas.openxmlformats.org/officeDocument/2006/relationships/hyperlink" Target="Full%20Papers/Session%20E/Session%20E4/OS-125%20VICARIOUS_CALIBRATION_OF_THAICHOTE_OVER_THAILAND.pdf" TargetMode="External"/><Relationship Id="rId9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hyperlink" Target="Full%20Papers/JAXA_SS1/JAXA_Session_Sobue_abst.doc" TargetMode="External"/><Relationship Id="rId7" Type="http://schemas.openxmlformats.org/officeDocument/2006/relationships/slide" Target="slide2.xml"/><Relationship Id="rId2" Type="http://schemas.openxmlformats.org/officeDocument/2006/relationships/hyperlink" Target="Full%20Papers/JAXA_SS1/JAXA_Session_Hamamoto_abst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JAXA_SS1/JAXA_Session_Kobayashi_abst.doc" TargetMode="External"/><Relationship Id="rId5" Type="http://schemas.openxmlformats.org/officeDocument/2006/relationships/hyperlink" Target="Full%20Papers/JAXA_SS1/JAXA_Session_RizatusShofiyati_abst.docx" TargetMode="External"/><Relationship Id="rId4" Type="http://schemas.openxmlformats.org/officeDocument/2006/relationships/hyperlink" Target="Full%20Papers/JAXA_SS1/JAXA_Session_NguyenLamDao_abst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Full%20Papers/Session%20E/Session%20E5/OS-190%20E5_Session_Archaeological_Heritage_Resource_Mapping_Pyu_Ancient_Cities.pdf" TargetMode="External"/><Relationship Id="rId7" Type="http://schemas.openxmlformats.org/officeDocument/2006/relationships/slide" Target="slide29.xml"/><Relationship Id="rId2" Type="http://schemas.openxmlformats.org/officeDocument/2006/relationships/hyperlink" Target="Full%20Papers/Session%20E/Session%20E5/OS-112%20C1_session%20_ACRS14_Anuphao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1.xml"/><Relationship Id="rId4" Type="http://schemas.openxmlformats.org/officeDocument/2006/relationships/hyperlink" Target="Full%20Papers/Session%20E/Session%20E5/OS-191%20can_ayday_turkey.pdf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E/Session%20E6/OS-231%20DP_Shrestha_Land%20degradation%20modelling%20in%20inaccessible%20mountainous%20areas%20in%20the%20tropics.pdf" TargetMode="External"/><Relationship Id="rId7" Type="http://schemas.openxmlformats.org/officeDocument/2006/relationships/slide" Target="slide32.xml"/><Relationship Id="rId2" Type="http://schemas.openxmlformats.org/officeDocument/2006/relationships/hyperlink" Target="Full%20Papers/Session%20E/Session%20E6/Changping%20Huang-%20full%20paper%20for%20ACRS%203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E/Session%20E6/OS-285%20Metternicht.pdf" TargetMode="External"/><Relationship Id="rId5" Type="http://schemas.openxmlformats.org/officeDocument/2006/relationships/hyperlink" Target="Full%20Papers/Session%20E/Session%20E6/OS-281%20ACRS2014_Hsin-Hao.pdf" TargetMode="External"/><Relationship Id="rId4" Type="http://schemas.openxmlformats.org/officeDocument/2006/relationships/hyperlink" Target="Full%20Papers/Session%20E/Session%20E6/OS-261%20Ryerson%20ACRS%202014%20Paper.pdf" TargetMode="External"/><Relationship Id="rId9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F/Session%20F1/OS-093%20.doc" TargetMode="External"/><Relationship Id="rId7" Type="http://schemas.openxmlformats.org/officeDocument/2006/relationships/slide" Target="slide33.xml"/><Relationship Id="rId2" Type="http://schemas.openxmlformats.org/officeDocument/2006/relationships/hyperlink" Target="Full%20Papers/Session%20F/Session%20F1/OS-092%20Establishing%20and%20standardizing%20shoreline%20on%20satellite%20images%20-%20Hieu-Canh-Phuo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F/Session%20F1/OS-097%20Pramudya,%20Fabian%20-%20ACRS%20Paper.pdf" TargetMode="External"/><Relationship Id="rId5" Type="http://schemas.openxmlformats.org/officeDocument/2006/relationships/hyperlink" Target="Full%20Papers/Session%20F/Session%20F1/OS-096%20LauVaKhin_ACRS2014_v1.pdf" TargetMode="External"/><Relationship Id="rId4" Type="http://schemas.openxmlformats.org/officeDocument/2006/relationships/hyperlink" Target="Full%20Papers/Session%20F/Session%20F1/OS-094%20.doc" TargetMode="External"/><Relationship Id="rId9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F/Session%20F2/OS-128%20Fullpaper_ACRS2014_JouYuYen.pdf" TargetMode="External"/><Relationship Id="rId7" Type="http://schemas.openxmlformats.org/officeDocument/2006/relationships/slide" Target="slide34.xml"/><Relationship Id="rId2" Type="http://schemas.openxmlformats.org/officeDocument/2006/relationships/hyperlink" Target="Full%20Papers/Session%20F/Session%20F2/OS-002%20ACRS2014_SessionA1_OS002_Wilson_et_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F/Session%20F2/OS-153%20ACRS_Lanaras_et_al.pdf" TargetMode="External"/><Relationship Id="rId5" Type="http://schemas.openxmlformats.org/officeDocument/2006/relationships/hyperlink" Target="Full%20Papers/Session%20F/Session%20F2/OS-134%20SIAM_LAWAWIROJWONG_FULL_PAPER.docx" TargetMode="External"/><Relationship Id="rId4" Type="http://schemas.openxmlformats.org/officeDocument/2006/relationships/hyperlink" Target="Full%20Papers/Session%20F/Session%20F2/OS-132%20ShihTerrainChange20140824sub.pdf" TargetMode="External"/><Relationship Id="rId9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F/Session%20F3/OS-073%20Reba.pdf" TargetMode="External"/><Relationship Id="rId7" Type="http://schemas.openxmlformats.org/officeDocument/2006/relationships/slide" Target="slide35.xml"/><Relationship Id="rId2" Type="http://schemas.openxmlformats.org/officeDocument/2006/relationships/hyperlink" Target="Full%20Papers/Session%20F/Session%20F3/OS-063%20ACRS2014-FullPape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F/Session%20F3/OS-222%20Full%20Paper%20Dr%20AAK.doc" TargetMode="External"/><Relationship Id="rId5" Type="http://schemas.openxmlformats.org/officeDocument/2006/relationships/hyperlink" Target="Full%20Papers/Session%20F/Session%20F3/OS-156%20Fullpaper_Nina_UNPAR.pdf" TargetMode="External"/><Relationship Id="rId4" Type="http://schemas.openxmlformats.org/officeDocument/2006/relationships/hyperlink" Target="Full%20Papers/Session%20F/Session%20F3/OS-151%20FULL%20PAPER.pdf" TargetMode="External"/><Relationship Id="rId9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F/Session%20F4/OS-069%20Metternicht-Giada-Lecler.pdf" TargetMode="External"/><Relationship Id="rId7" Type="http://schemas.openxmlformats.org/officeDocument/2006/relationships/slide" Target="slide36.xml"/><Relationship Id="rId2" Type="http://schemas.openxmlformats.org/officeDocument/2006/relationships/hyperlink" Target="Full%20Papers/Session%20F/Session%20F4/OS-068%20fullpaper_adachi_acr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F/Session%20F4/OS-074%20ACRS_2014_Final_PaperRathore.pdf" TargetMode="External"/><Relationship Id="rId5" Type="http://schemas.openxmlformats.org/officeDocument/2006/relationships/hyperlink" Target="Full%20Papers/Session%20F/Session%20F4/OS-072%20Aksakal_Baltsavias_Schindler_ACRS_2014.pdf" TargetMode="External"/><Relationship Id="rId4" Type="http://schemas.openxmlformats.org/officeDocument/2006/relationships/hyperlink" Target="Full%20Papers/Session%20F/Session%20F4/OS-071%20%5bMacatangay%5d%20Inferring%20CO2%20Source%20Regions%20Using%20a%20Lagrangian%20Transport%20Model%20and%20GOSAT%20Retrieved%20Profiles.pdf" TargetMode="External"/><Relationship Id="rId9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F/Session%20F5/OS-195%20Dr%20Amin%20Beiranvand%20Pour.pdf" TargetMode="External"/><Relationship Id="rId7" Type="http://schemas.openxmlformats.org/officeDocument/2006/relationships/slide" Target="slide37.xml"/><Relationship Id="rId2" Type="http://schemas.openxmlformats.org/officeDocument/2006/relationships/hyperlink" Target="Full%20Papers/Session%20F/Session%20F5/OS-194%20Dr%20Amin%20Beiranvand%20Pou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F/Session%20F5/OS-199%20draft.doc" TargetMode="External"/><Relationship Id="rId5" Type="http://schemas.openxmlformats.org/officeDocument/2006/relationships/hyperlink" Target="Full%20Papers/Session%20F/Session%20F5/OS-197%20ACRS_fullpaper_deguchi.docx" TargetMode="External"/><Relationship Id="rId4" Type="http://schemas.openxmlformats.org/officeDocument/2006/relationships/hyperlink" Target="Full%20Papers/Session%20F/Session%20F5/OS-196%20ACRStokufinalNP.pdf" TargetMode="External"/><Relationship Id="rId9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F/Session%20F6/OS-319%20Application%20of%20Remote%20Sensing%20and%20Gauged%20Precipitation%20Information%20for%20Improving%20Hourly%20Typhoon%20Rainfall%20Forecasting%20of%20WRF.pdf" TargetMode="External"/><Relationship Id="rId7" Type="http://schemas.openxmlformats.org/officeDocument/2006/relationships/slide" Target="slide38.xml"/><Relationship Id="rId2" Type="http://schemas.openxmlformats.org/officeDocument/2006/relationships/hyperlink" Target="Full%20Papers/Session%20F/Session%20F6/OS-318%20ACRS2014_PhamVietHo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F/Session%20F6/OS-323%20ACRS%202014_full%20paper_Rosario%20Ang.pdf" TargetMode="External"/><Relationship Id="rId5" Type="http://schemas.openxmlformats.org/officeDocument/2006/relationships/hyperlink" Target="Full%20Papers/Session%20F/Session%20F6/OS-322%20Yatin%20Suwarno_Full%20Paper_ACRS2014.pdf" TargetMode="External"/><Relationship Id="rId4" Type="http://schemas.openxmlformats.org/officeDocument/2006/relationships/hyperlink" Target="Full%20Papers/Session%20F/Session%20F6/OS-321%20F6_Session_Calibration_of_Streamflow_Modeling_Using_MODIS.pdf" TargetMode="External"/><Relationship Id="rId9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G/Session%20G1/OS-235%20FullPaper_ACRS2014_Odagawa.pdf" TargetMode="External"/><Relationship Id="rId7" Type="http://schemas.openxmlformats.org/officeDocument/2006/relationships/slide" Target="slide39.xml"/><Relationship Id="rId2" Type="http://schemas.openxmlformats.org/officeDocument/2006/relationships/hyperlink" Target="Full%20Papers/Session%20G/Session%20G1/OS-239%20ACRS_2014_konosuke_kataoka_fullpape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G/Session%20G1/OS-225%20C.H.Huang_T.A.Teo_Integration%20of%20airborne%20hyperspectral%20imagery%20and%20airborne%20lidar%20point%20clouds%20for%20object-based%20classification.pdf" TargetMode="External"/><Relationship Id="rId5" Type="http://schemas.openxmlformats.org/officeDocument/2006/relationships/hyperlink" Target="Full%20Papers/Session%20G/Session%20G1/OS-223%20ACRS2014_Munkh-Erdene.A.pdf" TargetMode="External"/><Relationship Id="rId4" Type="http://schemas.openxmlformats.org/officeDocument/2006/relationships/hyperlink" Target="Full%20Papers/Session%20G/Session%20G1/OS-187%20ACRS2014_fullpaper_1.6.docx" TargetMode="External"/><Relationship Id="rId9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G/Session%20G2/OS-312%20FULL%20PAPER.pdf" TargetMode="External"/><Relationship Id="rId7" Type="http://schemas.openxmlformats.org/officeDocument/2006/relationships/slide" Target="slide40.xml"/><Relationship Id="rId2" Type="http://schemas.openxmlformats.org/officeDocument/2006/relationships/hyperlink" Target="Full%20Papers/Session%20G/Session%20G2/OS-308%20tatsuya_yamamoto_fullpape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G/Session%20G2/PS-075%20ACRS2014fullpaper_ChingHuiHung_new.pdf" TargetMode="External"/><Relationship Id="rId5" Type="http://schemas.openxmlformats.org/officeDocument/2006/relationships/hyperlink" Target="Full%20Papers/Session%20G/Session%20G2/OS-314%20HAWKEN%20-%20ACRS2014%20-%20Sept3.pdf" TargetMode="External"/><Relationship Id="rId4" Type="http://schemas.openxmlformats.org/officeDocument/2006/relationships/hyperlink" Target="Full%20Papers/Session%20G/Session%20G2/OS-313.doc" TargetMode="External"/><Relationship Id="rId9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ull%20Papers/JAXA_SS2/JAXA_Session_Hisano_abst.doc" TargetMode="External"/><Relationship Id="rId7" Type="http://schemas.openxmlformats.org/officeDocument/2006/relationships/slide" Target="slide5.xml"/><Relationship Id="rId2" Type="http://schemas.openxmlformats.org/officeDocument/2006/relationships/hyperlink" Target="Full%20Papers/JAXA_SS2/JAXA_Session_Natsuaki_abs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Full%20Papers/JAXA_SS2/JAXA_Session_Soni_abst.doc" TargetMode="External"/><Relationship Id="rId4" Type="http://schemas.openxmlformats.org/officeDocument/2006/relationships/hyperlink" Target="Full%20Papers/JAXA_SS2/JAXA_Session_Rashid%20Shariff_abst.doc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G/Session%20G3/OS-106%20ACRS_Quality%20Assessment%20of%20image%20matchers.docx" TargetMode="External"/><Relationship Id="rId7" Type="http://schemas.openxmlformats.org/officeDocument/2006/relationships/slide" Target="slide41.xml"/><Relationship Id="rId2" Type="http://schemas.openxmlformats.org/officeDocument/2006/relationships/hyperlink" Target="Full%20Papers/Session%20G/Session%20G3/OS-310%20Kerle_etal_ACRS_201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G/Session%20G3/PS-077%20Paper%20-%20Timo%20Bretschneider%20Karan%20Shetti.pdf" TargetMode="External"/><Relationship Id="rId5" Type="http://schemas.openxmlformats.org/officeDocument/2006/relationships/hyperlink" Target="Full%20Papers/Session%20G/Session%20G3/OS-298%20UnpavedRoadsAssessment_Singh_Brooks_ACRS2014_paper_fin1.pdf" TargetMode="External"/><Relationship Id="rId4" Type="http://schemas.openxmlformats.org/officeDocument/2006/relationships/hyperlink" Target="Full%20Papers/Session%20G/Session%20G3/OS-083%20ACRS2014_GenyaSAITO_fullpaper.pdf" TargetMode="External"/><Relationship Id="rId9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G/Session%20G4/OS-248%20Full_Paper_ACRS2014_Syoji%20Nakamura%20new.pdf" TargetMode="External"/><Relationship Id="rId7" Type="http://schemas.openxmlformats.org/officeDocument/2006/relationships/slide" Target="slide42.xml"/><Relationship Id="rId2" Type="http://schemas.openxmlformats.org/officeDocument/2006/relationships/hyperlink" Target="Full%20Papers/Session%20G/Session%20G4/OS-247%20ACRS2014_Supannee_Tanathong%20Fullpape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G/Session%20G4/OS-120%20Full_Paper_ACRS2014_Tanakorn_Sritarapipat.pdf" TargetMode="External"/><Relationship Id="rId5" Type="http://schemas.openxmlformats.org/officeDocument/2006/relationships/hyperlink" Target="Full%20Papers/Session%20G/Session%20G4/OS-328%20ACRS2014FullPaper_ShuChiChen.pdf" TargetMode="External"/><Relationship Id="rId4" Type="http://schemas.openxmlformats.org/officeDocument/2006/relationships/hyperlink" Target="Full%20Papers/Session%20G/Session%20G4/OS-324%20ACRS2014_Goldin_Full.pdf" TargetMode="External"/><Relationship Id="rId9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G/Session%20G5/OS-136%20Manuscript_Pohl_Yen_ACRS2014.pdf" TargetMode="External"/><Relationship Id="rId7" Type="http://schemas.openxmlformats.org/officeDocument/2006/relationships/slide" Target="slide43.xml"/><Relationship Id="rId2" Type="http://schemas.openxmlformats.org/officeDocument/2006/relationships/hyperlink" Target="Full%20Papers/Session%20G/Session%20G5/OS-031%20Rice%20Production%20Forecasting%20from%20MODIS%20NDVI%20data%20in%20Sylhet%20Region%20of%20Bangladesh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G/Session%20G5/OS-289%20Metternicht.pdf" TargetMode="External"/><Relationship Id="rId5" Type="http://schemas.openxmlformats.org/officeDocument/2006/relationships/hyperlink" Target="Full%20Papers/Session%20G/Session%20G5/OS-226%20Dr%20Hanh%20Nguyen%20Thuy.docx" TargetMode="External"/><Relationship Id="rId4" Type="http://schemas.openxmlformats.org/officeDocument/2006/relationships/hyperlink" Target="Full%20Papers/Session%20G/Session%20G5/OS-177%20AMAR2_FULL_PAPER2-Updated.pdf" TargetMode="External"/><Relationship Id="rId9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G/Session%20G6/OS-157%20ARCS%20full%20paper-Susumu%20Ogawa.pdf" TargetMode="External"/><Relationship Id="rId7" Type="http://schemas.openxmlformats.org/officeDocument/2006/relationships/slide" Target="slide44.xml"/><Relationship Id="rId2" Type="http://schemas.openxmlformats.org/officeDocument/2006/relationships/hyperlink" Target="Full%20Papers/Session%20G/Session%20G6/OS-098%20ACRS%20Full%20Paper-DrHKA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G/Session%20G6/OS-260%20Geo-Informatics_NFI_FRPA_Bhutan_Dr_Moe_Myint_22082014_ACRS2014_Fullpaper.pdf" TargetMode="External"/><Relationship Id="rId5" Type="http://schemas.openxmlformats.org/officeDocument/2006/relationships/hyperlink" Target="Full%20Papers/Session%20G/Session%20G6/OS-185%20ACRS2014_PARKHAEMI.pdf" TargetMode="External"/><Relationship Id="rId4" Type="http://schemas.openxmlformats.org/officeDocument/2006/relationships/hyperlink" Target="Full%20Papers/Session%20G/Session%20G6/OS-163%20Geoinformatics_for%20National%20Development%20Planning_Dr_Moe_Myint_21082014_Fullpaper.pdf" TargetMode="External"/><Relationship Id="rId9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H/Session%20H1/OS-229%20full_paper_Jonai.pdf" TargetMode="External"/><Relationship Id="rId7" Type="http://schemas.openxmlformats.org/officeDocument/2006/relationships/slide" Target="slide45.xml"/><Relationship Id="rId2" Type="http://schemas.openxmlformats.org/officeDocument/2006/relationships/hyperlink" Target="Full%20Papers/Session%20H/Session%20H1/OS-227%20Fullpaper%20ACRS2014_Bui_Quang_Thanh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H/Session%20H1/ACRS%202014_Yuan%20Zhang_Peking%20Univ.pdf" TargetMode="External"/><Relationship Id="rId5" Type="http://schemas.openxmlformats.org/officeDocument/2006/relationships/hyperlink" Target="Full%20Papers/Session%20H/Session%20H1/New_2014_ACRS_Huang.pdf" TargetMode="External"/><Relationship Id="rId4" Type="http://schemas.openxmlformats.org/officeDocument/2006/relationships/hyperlink" Target="Full%20Papers/Session%20H/Session%20H1/OS-330%20ACRS2014shimodarev.pdf" TargetMode="External"/><Relationship Id="rId9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H/Session%20H2/OS-238%20Paper%20-%20Timo%20Bretschneider,%20Nguyen%20Thai%20Dung.docx" TargetMode="External"/><Relationship Id="rId7" Type="http://schemas.openxmlformats.org/officeDocument/2006/relationships/slide" Target="slide46.xml"/><Relationship Id="rId2" Type="http://schemas.openxmlformats.org/officeDocument/2006/relationships/hyperlink" Target="Full%20Papers/Session%20H/Session%20H2/OS-233%20K%20Tin%20Mini%20Satellite%20Remoe%20Sensing%20-%20A%20Convergence%20of%20Innovation%20and%20Policies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H/Session%20H2/OS-245%20Inclined%20Satellite%20Orbits%20and%20Resulting%20Ground%20Station%20Network%20Solutions%20for%20Near%20Equatorial%20Burma%20-%20Martin%20Krynitz.pdf" TargetMode="External"/><Relationship Id="rId5" Type="http://schemas.openxmlformats.org/officeDocument/2006/relationships/hyperlink" Target="Full%20Papers/Session%20H/Session%20H2/OS-244%20A%20New%20Approach%20to%20Ground%20Infrastructure%20&#8211;%20KSAT%20Small%20Antenna%20Network%20Full%20Paper.pdf" TargetMode="External"/><Relationship Id="rId4" Type="http://schemas.openxmlformats.org/officeDocument/2006/relationships/hyperlink" Target="Full%20Papers/Session%20H/Session%20H2/OS-241%20ACRS%202014%20-%20%20%20ADVANCED%20SMALL%20SATELLITE%20CONSTELLATIONS%20FOR%20EARTH%20OBSERVATION%20SERVICES.pdf" TargetMode="External"/><Relationship Id="rId9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H/Session%20H3/OS-242%20paper_ACRS_2014_full_waveform.pdf" TargetMode="External"/><Relationship Id="rId7" Type="http://schemas.openxmlformats.org/officeDocument/2006/relationships/slide" Target="slide47.xml"/><Relationship Id="rId2" Type="http://schemas.openxmlformats.org/officeDocument/2006/relationships/hyperlink" Target="Full%20Papers/Session%20H/Session%20H3/OS-237%20full%20paper_ACRS2014_Yu-Tien%20Wu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H/Session%20H3/OS-251%20ACRS2014_YUNJAE%20CHOUNG.pdf" TargetMode="External"/><Relationship Id="rId5" Type="http://schemas.openxmlformats.org/officeDocument/2006/relationships/hyperlink" Target="Full%20Papers/Session%20H/Session%20H3/OS-250%20ACRS_Relevance%20of%20vegetation%20indices%20from%20multispectral%20image%20and%20airborne%20full-wavefrom%20lidar%20in%20urban%20area.pdf" TargetMode="External"/><Relationship Id="rId4" Type="http://schemas.openxmlformats.org/officeDocument/2006/relationships/hyperlink" Target="Full%20Papers/Session%20H/Session%20H3/OS-249%20ACRS_paper_Sugiyama_submission.pdf" TargetMode="External"/><Relationship Id="rId9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hyperlink" Target="Full%20Papers/Session%20H/Session%20H4/OS-293%200904_2014ACRS_CONSTELLATION_DESIGN_AND_DEPLOYMENT_STRATEGY_OF_TA%20IWAN_REMOTE_SENSING_SATELLITES.pdf" TargetMode="External"/><Relationship Id="rId7" Type="http://schemas.openxmlformats.org/officeDocument/2006/relationships/slide" Target="slide2.xml"/><Relationship Id="rId2" Type="http://schemas.openxmlformats.org/officeDocument/2006/relationships/hyperlink" Target="Full%20Papers/Session%20H/Session%20H4/OS-278%2020140820%20Strategies%20to%20promote%20the%20application%20of%20satellite%20remote%20sensing%20in%20developing%20countries(Ning%20Wei,%20China)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5" Type="http://schemas.openxmlformats.org/officeDocument/2006/relationships/hyperlink" Target="Full%20Papers/Session%20H/Session%20H4/OS-295%20ACURIEL%20ACRS2014%20paper.doc" TargetMode="External"/><Relationship Id="rId4" Type="http://schemas.openxmlformats.org/officeDocument/2006/relationships/hyperlink" Target="Full%20Papers/Session%20H/Session%20H4/OS-294%20Remote%20Sensing%20Satellites-%20In%20Orbit%20and%20Planned%20Satellites%20-%20ACRS%202014.pdf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H/Session%20H5/OS-024%20BRiadi_ACRS2014.doc" TargetMode="External"/><Relationship Id="rId7" Type="http://schemas.openxmlformats.org/officeDocument/2006/relationships/slide" Target="slide49.xml"/><Relationship Id="rId2" Type="http://schemas.openxmlformats.org/officeDocument/2006/relationships/hyperlink" Target="Full%20Papers/Session%20H/Session%20H5/OS-023%20ACRS2014_abstract_nts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H/Session%20H5/OS-290_old.pdf" TargetMode="External"/><Relationship Id="rId5" Type="http://schemas.openxmlformats.org/officeDocument/2006/relationships/hyperlink" Target="all_abstract/1033-Abstract%20ACRS%202014.doc" TargetMode="External"/><Relationship Id="rId4" Type="http://schemas.openxmlformats.org/officeDocument/2006/relationships/hyperlink" Target="Full%20Papers/Session%20H/Session%20H5/OS-034%20Full_Paper_MH_ACRS2014.docx" TargetMode="External"/><Relationship Id="rId9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H/Session%20H6/OS-143%20acrs_fullpaper.docx" TargetMode="External"/><Relationship Id="rId7" Type="http://schemas.openxmlformats.org/officeDocument/2006/relationships/slide" Target="slide50.xml"/><Relationship Id="rId2" Type="http://schemas.openxmlformats.org/officeDocument/2006/relationships/hyperlink" Target="Full%20Papers/Session%20H/Session%20H6/OS-220%20PCI%20Geomatic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H/Session%20H6/OS-316%20ACRS2014_SiowWeiJAW.pdf" TargetMode="External"/><Relationship Id="rId5" Type="http://schemas.openxmlformats.org/officeDocument/2006/relationships/hyperlink" Target="Full%20Papers/Session%20H/Session%20H6/OS-077%20Comparison%20analysis%20of%20CH4%20estimations%20from%20biophysical%20modeling,%20%20satellite%20measurement%20and%20inventory%20data%20in%20Siberian%20natural%20wetland_SUDE.pdf" TargetMode="External"/><Relationship Id="rId4" Type="http://schemas.openxmlformats.org/officeDocument/2006/relationships/hyperlink" Target="Full%20Papers/Session%20H/Session%20H6/OS-076%202014%20fullpaper_Hieu_ACRS_atmospheric_correction.pdf" TargetMode="External"/><Relationship Id="rId9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PS-1/OS-064%20Wonseok_Choi_ACRS2014.doc" TargetMode="External"/><Relationship Id="rId7" Type="http://schemas.openxmlformats.org/officeDocument/2006/relationships/slide" Target="slide51.xml"/><Relationship Id="rId2" Type="http://schemas.openxmlformats.org/officeDocument/2006/relationships/hyperlink" Target="Full%20Papers/Session%20PS-1/OS-062%202014_ACRS_AHRAMSONG_Comparison%20study%20on%20sol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PS-1/PS-004%20AbrilLAURA%202014.pdf" TargetMode="External"/><Relationship Id="rId5" Type="http://schemas.openxmlformats.org/officeDocument/2006/relationships/hyperlink" Target="Full%20Papers/Session%20PS-1/PS-003%20Full%20Paper_ACRS2014_final_Shimazaki.pdf" TargetMode="External"/><Relationship Id="rId4" Type="http://schemas.openxmlformats.org/officeDocument/2006/relationships/hyperlink" Target="Full%20Papers/Session%20PS-1/PS-002%20ACRS2014-fullpaper_3D%20CAMPUS%20CONSTRUCTION%20AND%20APPLICATION.pdf" TargetMode="External"/><Relationship Id="rId9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PS-1/PS-006%20session_ishiuchi.pdf" TargetMode="External"/><Relationship Id="rId7" Type="http://schemas.openxmlformats.org/officeDocument/2006/relationships/slide" Target="slide52.xml"/><Relationship Id="rId2" Type="http://schemas.openxmlformats.org/officeDocument/2006/relationships/hyperlink" Target="Full%20Papers/Session%20PS-1/PS-005%20Cropland%20classification%20from%20MODIS-Landsat%20fusion%20dat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PS-1/PS-015%20Recognition%20of%20Pedestrians%20and%20Vehicles%20Based%20on%20HOG%20and%20PCA%20version.docx" TargetMode="External"/><Relationship Id="rId5" Type="http://schemas.openxmlformats.org/officeDocument/2006/relationships/hyperlink" Target="Full%20Papers/Session%20PS-1/PS-008%20ACRS%202014.%20PLANDO,%20F.R.P.%20et%20al.,%20Aerosol%20Optical%20Thickness%20and%20Total%20Ozone%20Column%20Characterization%20using%20MICROTOPS%20II%20Ozonemeter%20in%20Manila,%20Philippines.pdf" TargetMode="External"/><Relationship Id="rId4" Type="http://schemas.openxmlformats.org/officeDocument/2006/relationships/hyperlink" Target="Full%20Papers/Session%20PS-1/PS-007%20Full_Paper_ACRS2014_RedMCastilla.pdf" TargetMode="External"/><Relationship Id="rId9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PS-1/PS-020%20ACRS_full%20paper_Szu-Chi%20Peng.docx" TargetMode="External"/><Relationship Id="rId7" Type="http://schemas.openxmlformats.org/officeDocument/2006/relationships/slide" Target="slide53.xml"/><Relationship Id="rId2" Type="http://schemas.openxmlformats.org/officeDocument/2006/relationships/hyperlink" Target="Full%20Papers/Session%20PS-1/PS-018%20Full_Paper_ACRS2014_lcc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PS-1/PS-023%20ACRS2014_fullpaper.pdf" TargetMode="External"/><Relationship Id="rId5" Type="http://schemas.openxmlformats.org/officeDocument/2006/relationships/hyperlink" Target="Full%20Papers/Session%20PS-1/PS-022%20FullPaper_ACRS2014_ASTERGDEMv2Correction_Jojene-R-Santillan-Philippines.pdf" TargetMode="External"/><Relationship Id="rId4" Type="http://schemas.openxmlformats.org/officeDocument/2006/relationships/hyperlink" Target="Full%20Papers/Session%20PS-1/PS-021%20LAU_Sar%20image%20simulation%20for%20%20geometric%20and%20radiometric%20correction(0902).doc" TargetMode="External"/><Relationship Id="rId9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3" Type="http://schemas.openxmlformats.org/officeDocument/2006/relationships/hyperlink" Target="Full%20Papers/Session%20PS-1/PS-026%20ACRS2014%20abstract%20Huang%20and%20Zhou%20(new).docx" TargetMode="External"/><Relationship Id="rId7" Type="http://schemas.openxmlformats.org/officeDocument/2006/relationships/hyperlink" Target="Full%20Papers/Session%20PS-1/PS030%2020140822_01.pdf" TargetMode="External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PS-1/PS-029%20fullpaper_acrs_AASwada0821.pdf" TargetMode="External"/><Relationship Id="rId5" Type="http://schemas.openxmlformats.org/officeDocument/2006/relationships/hyperlink" Target="Full%20Papers/Session%20PS-1/PS-028%20Full%20Papaer%20kuwahara-ibaraki%20university%202014.pdf" TargetMode="External"/><Relationship Id="rId4" Type="http://schemas.openxmlformats.org/officeDocument/2006/relationships/hyperlink" Target="Full%20Papers/Session%20PS-1/PS-027%20full%20paper%20ACRS%202014_Mr.Tai%20Dinh%20Nguyen_vietnam.pdf" TargetMode="External"/><Relationship Id="rId9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PS-1/PS-032%202014_fullpaper_Hieu_ACRS_cornbiomass2.pdf" TargetMode="External"/><Relationship Id="rId7" Type="http://schemas.openxmlformats.org/officeDocument/2006/relationships/slide" Target="slide55.xml"/><Relationship Id="rId2" Type="http://schemas.openxmlformats.org/officeDocument/2006/relationships/hyperlink" Target="Full%20Papers/Session%20PS-1/PS-031%20Dan-TranThanh-Mangrove%20Change%20Detecti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PS-1/PS-040%20ACRS2014_Chia-Cheng%20Yeh(fullpaper).pdf" TargetMode="External"/><Relationship Id="rId5" Type="http://schemas.openxmlformats.org/officeDocument/2006/relationships/hyperlink" Target="Full%20Papers/Session%20PS-1/PS-035%20IRMADI-NAHIB.pdf" TargetMode="External"/><Relationship Id="rId4" Type="http://schemas.openxmlformats.org/officeDocument/2006/relationships/hyperlink" Target="Full%20Papers/Session%20PS-1/PS-033%20ACRS2014_0822.pdf" TargetMode="External"/><Relationship Id="rId9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Full%20Papers/Session%20PS-1/PS-043%20SURFACE%20ROUGHNESS%20MODELING%20USING%20POLARIMETRIC%20SAR%20DATA%20TO%20DELINIATE%20GEOMORPHOLOGIC%20OF%20MINERALIZATION%20ZONES%20AT%20VOLCANIC%20TERRAIN.pdf" TargetMode="External"/><Relationship Id="rId7" Type="http://schemas.openxmlformats.org/officeDocument/2006/relationships/slide" Target="slide53.xml"/><Relationship Id="rId2" Type="http://schemas.openxmlformats.org/officeDocument/2006/relationships/hyperlink" Target="Full%20Papers/Session%20PS-1/PS-041%20Ground%20Surface%20Changes%20Detection%20at%20Geothermal%20Surface%20Manifestations%20Using%20Multi-Temporal%20Landsat%20Imageries%20F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6.xml"/><Relationship Id="rId4" Type="http://schemas.openxmlformats.org/officeDocument/2006/relationships/hyperlink" Target="Full%20Papers/Session%20PS-1/PS-024%202014_ACRS_FullPaper_Jin.doc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PS-2/OS-325%20(ACRS)THE_APPLICATION_OF_VGI_ON_SPATIAL_CLUSTER_ANALYSIS_OF_TRAFFIC_INCIDENTS.pdf" TargetMode="External"/><Relationship Id="rId7" Type="http://schemas.openxmlformats.org/officeDocument/2006/relationships/slide" Target="slide57.xml"/><Relationship Id="rId2" Type="http://schemas.openxmlformats.org/officeDocument/2006/relationships/hyperlink" Target="Full%20Papers/Session%20PS-2/OS-105%20CRS2014FullPaper-Syarifuddin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PS-2/OS-198%20.pdf" TargetMode="External"/><Relationship Id="rId5" Type="http://schemas.openxmlformats.org/officeDocument/2006/relationships/hyperlink" Target="Full%20Papers/Session%20PS-2/OS-084%20ACRS2014_full%20paper.pdf" TargetMode="External"/><Relationship Id="rId4" Type="http://schemas.openxmlformats.org/officeDocument/2006/relationships/hyperlink" Target="Full%20Papers/Session%20PS-2/OS-001%20%20Pavelka.pdf" TargetMode="External"/><Relationship Id="rId9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PS-2/OS-301%20ACRS2014_Jinwoo%20Park-Pukyong%20Nation%20University_fullpaper.doc" TargetMode="External"/><Relationship Id="rId7" Type="http://schemas.openxmlformats.org/officeDocument/2006/relationships/slide" Target="slide58.xml"/><Relationship Id="rId2" Type="http://schemas.openxmlformats.org/officeDocument/2006/relationships/hyperlink" Target="Full%20Papers/Session%20PS-2/OS-299%20Pavelk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PS-2/PS-048%20Fire%20Risk%20Assessment%20on%20the%20Land%20Use%20Zoning%20in%20Korea-Gyuhan%20Bae,%20Hwanhee%20Yoo.pdf" TargetMode="External"/><Relationship Id="rId5" Type="http://schemas.openxmlformats.org/officeDocument/2006/relationships/hyperlink" Target="Full%20Papers/Session%20PS-2/PS-047%20Geospatial%20Patterns%20Analysis%20of%20Traffic%20Accidents%20in%20Jinju,%20Korea%20-%20Byeongjun%20%20Sung.pdf" TargetMode="External"/><Relationship Id="rId4" Type="http://schemas.openxmlformats.org/officeDocument/2006/relationships/hyperlink" Target="Full%20Papers/Session%20PS-2/PS-046%20%5brenew%5dLocation%20Suitability%20Analysisof%20Environmental%20Education%20Facilities_Pei-Chen,Yang.pdf" TargetMode="External"/><Relationship Id="rId9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PS-2/PS-051%20ACRS%20Full%20paper_Tzu-Liang%20Chou.pdf" TargetMode="External"/><Relationship Id="rId7" Type="http://schemas.openxmlformats.org/officeDocument/2006/relationships/slide" Target="slide59.xml"/><Relationship Id="rId2" Type="http://schemas.openxmlformats.org/officeDocument/2006/relationships/hyperlink" Target="Full%20Papers/Session%20PS-2/PS-049%20A%20Service%20District%20Analysis%20on%20Health%20Care%20Facilities%20in%20a%20Local%20City%20of%20Korea%20-%20Misong%20Kim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PS-2/PS-057%202014_ACRS_SAR_Full_Paper-20140822.pdf" TargetMode="External"/><Relationship Id="rId5" Type="http://schemas.openxmlformats.org/officeDocument/2006/relationships/hyperlink" Target="Full%20Papers/Session%20PS-2/PS-056.pdf" TargetMode="External"/><Relationship Id="rId4" Type="http://schemas.openxmlformats.org/officeDocument/2006/relationships/hyperlink" Target="Full%20Papers/Session%20PS-2/PS-052%20Hui-Chuan%20Li.pdf" TargetMode="External"/><Relationship Id="rId9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PS-2/PS-060%20AN%20IMPROVED%20DtBs%20METHOD%20FOR%20AUTOMATIC%20TRAFFIC%20SIGN%20RECOGNITION_FULL%20PAPER.pdf" TargetMode="External"/><Relationship Id="rId7" Type="http://schemas.openxmlformats.org/officeDocument/2006/relationships/slide" Target="slide60.xml"/><Relationship Id="rId2" Type="http://schemas.openxmlformats.org/officeDocument/2006/relationships/hyperlink" Target="Full%20Papers/Session%20PS-2/PS-059%20FullManuscript_ACRS2014_Oct31_OralPresentation_GLavoi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PS-2/PS-067%20ACRS2014_full%20paper.pdf" TargetMode="External"/><Relationship Id="rId5" Type="http://schemas.openxmlformats.org/officeDocument/2006/relationships/hyperlink" Target="Full%20Papers/Session%20PS-2/PS-066%20Full_Paper_ACRS2014_Koyama.pdf" TargetMode="External"/><Relationship Id="rId4" Type="http://schemas.openxmlformats.org/officeDocument/2006/relationships/hyperlink" Target="Full%20Papers/Session%20PS-2/PS-061%20Effect%20of%20Water%20Property%20on%20Depth%20Measurements%20by%20Airborne%20LiDAR%20Bathymetry.pdf" TargetMode="External"/><Relationship Id="rId9" Type="http://schemas.openxmlformats.org/officeDocument/2006/relationships/slide" Target="slide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PS-2/PS-071%20ACRS2014-FullPaper.pdf" TargetMode="External"/><Relationship Id="rId7" Type="http://schemas.openxmlformats.org/officeDocument/2006/relationships/slide" Target="slide61.xml"/><Relationship Id="rId2" Type="http://schemas.openxmlformats.org/officeDocument/2006/relationships/hyperlink" Target="Full%20Papers/Session%20PS-2/PS-069%20ACRS_huyanh_Vietnam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PS-2/PS-079%20ACRS_Fulltext_Dang%20Kinh%20Bac_Nguyen%20Thi%20Ha%20Thanh_LuongThiTuyet_2014.pdf" TargetMode="External"/><Relationship Id="rId5" Type="http://schemas.openxmlformats.org/officeDocument/2006/relationships/hyperlink" Target="Full%20Papers/Session%20PS-2/PS-076%20ACRSfullpaper_MLSM.pdf" TargetMode="External"/><Relationship Id="rId4" Type="http://schemas.openxmlformats.org/officeDocument/2006/relationships/hyperlink" Target="Full%20Papers/Session%20PS-2/PS-074%20T.Kosaka.pdf" TargetMode="External"/><Relationship Id="rId9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PS-2/PS-081%20full%20paper%20wen-mao%20Yen.pdf" TargetMode="External"/><Relationship Id="rId7" Type="http://schemas.openxmlformats.org/officeDocument/2006/relationships/slide" Target="slide62.xml"/><Relationship Id="rId2" Type="http://schemas.openxmlformats.org/officeDocument/2006/relationships/hyperlink" Target="Full%20Papers/Session%20PS-2/PS-080%20ACRS2014_LeMingLE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PS-2/PS-91%20DETECTING%20FOREST%20CHANGE%20AND%20DISTURBANCE%20IN%20THE%20TOLEDO%20DISTRICT-Santos.pdf" TargetMode="External"/><Relationship Id="rId5" Type="http://schemas.openxmlformats.org/officeDocument/2006/relationships/hyperlink" Target="Full%20Papers/Session%20PS-2/PS-085%20Spatial%20Distribution%20Patterns%20of%20Clean%20Water%20System%20based%20on%20GIS%20Spatial%20Analysis%20in%20the%20Nakdong%20River%20basin%20of%20South%20Korea%20Focused%20on%20Indicator%20Species.doc" TargetMode="External"/><Relationship Id="rId4" Type="http://schemas.openxmlformats.org/officeDocument/2006/relationships/hyperlink" Target="Full%20Papers/Session%20PS-2/PS-082%20ACRS2014_HuiLinNG.pdf" TargetMode="External"/><Relationship Id="rId9" Type="http://schemas.openxmlformats.org/officeDocument/2006/relationships/slide" Target="slide6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PS-3/0001-full%20paper_ACRS2014_Yi-Chen%20Chen.pdf" TargetMode="External"/><Relationship Id="rId7" Type="http://schemas.openxmlformats.org/officeDocument/2006/relationships/slide" Target="slide63.xml"/><Relationship Id="rId2" Type="http://schemas.openxmlformats.org/officeDocument/2006/relationships/hyperlink" Target="Full%20Papers/Session%20PS-3/A%20rapid%20matching%20approach%20for%20large-scale%20urban%20imager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PS-3/OS-273%20fullpaper_HoyongAHN.doc" TargetMode="External"/><Relationship Id="rId5" Type="http://schemas.openxmlformats.org/officeDocument/2006/relationships/hyperlink" Target="Full%20Papers/Session%20PS-3/OS-095%20fullpaper_jisun%20choi.doc" TargetMode="External"/><Relationship Id="rId4" Type="http://schemas.openxmlformats.org/officeDocument/2006/relationships/hyperlink" Target="Full%20Papers/Session%20PS-3/OS-007%20full%20paper%20jeonghohyun.doc" TargetMode="External"/><Relationship Id="rId9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PS-3/BUILDING%20STRUCTURAL%20CORNER%20DETECTION%20USING%20HIGH%20RESOLUTION%20OBLIQUE%20AIRBORNE%20IMAGES.pdf" TargetMode="External"/><Relationship Id="rId7" Type="http://schemas.openxmlformats.org/officeDocument/2006/relationships/slide" Target="slide64.xml"/><Relationship Id="rId2" Type="http://schemas.openxmlformats.org/officeDocument/2006/relationships/hyperlink" Target="Full%20Papers/Session%20PS-3/OS-274%20kmyee201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H/Session%20H4/OS-291%20A%20New%20Integrated%20Sensor-Collected%20Intelligence%20Architecture%20Based%20on%20Satellite.doc" TargetMode="External"/><Relationship Id="rId5" Type="http://schemas.openxmlformats.org/officeDocument/2006/relationships/hyperlink" Target="Full%20Papers/Session%20PS-3/OS-101%20Full_Paper_ACRS2014_ThinIce_Tokutsu&amp;Cho3.pdf" TargetMode="External"/><Relationship Id="rId4" Type="http://schemas.openxmlformats.org/officeDocument/2006/relationships/hyperlink" Target="Full%20Papers/Session%20PS-3/SPATIAL%20SCALING%20TRANSFORMATION%20MODELING%20OF%20VEGETATION%20LEAF%20AREA%20INDEX%20RETRIEVED%20BY%20REMOTE%20SENSING%20IMAGE%20BASED%20ON%20FRACTAL-peking%20university-Ling%20Wu%20(1).pdf" TargetMode="External"/><Relationship Id="rId9" Type="http://schemas.openxmlformats.org/officeDocument/2006/relationships/slide" Target="slide6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WEBCON4/GroupII_Automatics%203D%20Building%20Model%20Retrieval%20System.pdf" TargetMode="External"/><Relationship Id="rId7" Type="http://schemas.openxmlformats.org/officeDocument/2006/relationships/hyperlink" Target="Full%20Papers/WEBCON4/GroupVI%20WEBCON_KonosukeKataoka.pdf" TargetMode="External"/><Relationship Id="rId2" Type="http://schemas.openxmlformats.org/officeDocument/2006/relationships/hyperlink" Target="Full%20Papers/WEBCON4/GroupI_WebconProposal_NCTU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WEBCON4/GroupV%20webcon4_proposal_katayama.pdf" TargetMode="External"/><Relationship Id="rId5" Type="http://schemas.openxmlformats.org/officeDocument/2006/relationships/hyperlink" Target="Full%20Papers/WEBCON4/GroupIV%20Webcon_ACRS14_DSS.docx" TargetMode="External"/><Relationship Id="rId4" Type="http://schemas.openxmlformats.org/officeDocument/2006/relationships/hyperlink" Target="Full%20Papers/WEBCON4/GroupIII%202014_WEBCON_Web-based%20Virtual%20Tour%20Guide%20Using%20Panoramas%20of%20Cultural%20Heritage%20Site%20at%20Kinmen.pdf" TargetMode="External"/><Relationship Id="rId9" Type="http://schemas.openxmlformats.org/officeDocument/2006/relationships/slide" Target="slid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ull%20Papers/Session%20A/Session%20A1/OS-006%20THE%20GENERALIZATION%20OF%20BIM%20IFC%20MODEL%20FOR%20MULTI-SCALE%203D%20GIS%20CITYGML%20MODELS.pdf" TargetMode="External"/><Relationship Id="rId7" Type="http://schemas.openxmlformats.org/officeDocument/2006/relationships/slide" Target="slide6.xml"/><Relationship Id="rId2" Type="http://schemas.openxmlformats.org/officeDocument/2006/relationships/hyperlink" Target="Full%20Papers/Session%20A/Session%20A1/OS-003%20MasafumiNakagawa_ACRS2014_paper_indoor_2014081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hyperlink" Target="Full%20Papers/Session%20A/Session%20A1/OS-234%203D%20RECONSTRUCTION%20BY%20COMBINING%20TERRESTRIAL%20LASER%20SCANNER%20DATA%20AND%20PHOTOGRAMMETRIC%20IMAGES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A/Session%20A2/OS-010%20FullPaper_ACRS2014_Species_Distribution_Modeling_Jojene-R-Santillan-Philippines.pdf" TargetMode="External"/><Relationship Id="rId7" Type="http://schemas.openxmlformats.org/officeDocument/2006/relationships/slide" Target="slide9.xml"/><Relationship Id="rId2" Type="http://schemas.openxmlformats.org/officeDocument/2006/relationships/hyperlink" Target="Full%20Papers/Session%20A/Session%20A2/OS-008%20Dutta_ACRS201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A/Session%20A2/OS-029%20Submission.pdf" TargetMode="External"/><Relationship Id="rId5" Type="http://schemas.openxmlformats.org/officeDocument/2006/relationships/hyperlink" Target="Full%20Papers/Session%20A/Session%20A2/OS-013%20Fullpaper_ACRS2014_NguyenThiThuyHang_PhamXuanCanh.doc" TargetMode="External"/><Relationship Id="rId4" Type="http://schemas.openxmlformats.org/officeDocument/2006/relationships/hyperlink" Target="Full%20Papers/Session%20A/Session%20A2/OS-011%20Full%20paper_Study%20on%20Estimating%20Rice%20Yield%20by%20Using%20Chinese%20Satellite%20Images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Full%20Papers/Session%20A/Session%20A3/OS-038%20ACRS2014_FP_LaiLinLoHuang.pdf" TargetMode="External"/><Relationship Id="rId7" Type="http://schemas.openxmlformats.org/officeDocument/2006/relationships/slide" Target="slide10.xml"/><Relationship Id="rId2" Type="http://schemas.openxmlformats.org/officeDocument/2006/relationships/hyperlink" Target="Full%20Papers/Session%20A/Session%20A3/OS-035%20ManojACRS1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ull%20Papers/Session%20A/Session%20A3/OS-236%20FullPaperACRS2014_DrKhamarrulUTM_Malaysia.pdf" TargetMode="External"/><Relationship Id="rId5" Type="http://schemas.openxmlformats.org/officeDocument/2006/relationships/hyperlink" Target="Full%20Papers/Session%20A/Session%20A3/OS-053%20Sabah2014.docx" TargetMode="External"/><Relationship Id="rId4" Type="http://schemas.openxmlformats.org/officeDocument/2006/relationships/hyperlink" Target="Full%20Papers/Session%20A/Session%20A3/OS-039%20WANG%20JIANHUARELATIONSHIP%20BETWEEN%20PM2.5%20CONCENTRATIONS.pdf" TargetMode="Externa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966" y="3456417"/>
            <a:ext cx="7766936" cy="626318"/>
          </a:xfrm>
          <a:solidFill>
            <a:schemeClr val="bg1"/>
          </a:solidFill>
        </p:spPr>
        <p:txBody>
          <a:bodyPr/>
          <a:lstStyle/>
          <a:p>
            <a:r>
              <a:rPr lang="en-US" sz="3000" dirty="0" smtClean="0">
                <a:solidFill>
                  <a:srgbClr val="0070C0"/>
                </a:solidFill>
              </a:rPr>
              <a:t>SENSING FOR REINTEGRATION OF SOCIETIES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167796"/>
            <a:ext cx="7766936" cy="1096899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October 27-31, 2014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Myanmar International Convention Center II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Nay Pyi Taw, Myanmar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783978" y="6485862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11735"/>
      </p:ext>
    </p:extLst>
  </p:cSld>
  <p:clrMapOvr>
    <a:masterClrMapping/>
  </p:clrMapOvr>
  <p:transition spd="med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863575"/>
              </p:ext>
            </p:extLst>
          </p:nvPr>
        </p:nvGraphicFramePr>
        <p:xfrm>
          <a:off x="182881" y="1341120"/>
          <a:ext cx="11768114" cy="487680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177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Mohd Azahari Faidi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OS-158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Assessment of Peat Swamp Forest Cover and Carbon Stock Changes of Malaysia using Remote Sensing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ALEXIUS KOROM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OS-159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Aboveground biomass assessment of degraded rainforest using Ikonos-2: specific forest cluster analysis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D Enkhjargal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Mongolia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OS-160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Applications of Multitemporal Optical Images for Forest Resources Study in Mongolia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Thach Ngoc Nguyen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Vietnam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OS-161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USING THE NDVI DIFFERENCING FOR MAPPING OF DIPTEROCARP FOREST IN SAVANAKET PROVINCE, LAO PDR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Gen Takao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Tropical forest change detection by a trend analysis of time series satellite images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A4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FORESTRY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Nyi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Nyi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Kyaw and Dr. San Win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644455"/>
              </p:ext>
            </p:extLst>
          </p:nvPr>
        </p:nvGraphicFramePr>
        <p:xfrm>
          <a:off x="182881" y="1341120"/>
          <a:ext cx="11768114" cy="487680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177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Damdinsuren Amarsaikhan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Mongolia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OS-102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FUSION OF OPTICAL AND SAR IMAGES FOR THE ENHANCEMENT OF URBAN FEATURES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Kamolratn Chureesampant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Thailand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OS-104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THE COMPARISON OF POLARIMETRIC SAR DATA FOR UNSUPERVISED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CHANGE DETECTION USING KI ALGORITHM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Yi-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Shiang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Shiu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OS-107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Uncertainty estimation of image classification in haze-contaminated area through weights of evidence model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Naoaki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Sekiguchi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OS-218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EXPERIMENT OF THE HIGH ACCURACY POSITIONING BY QUASI-ZENITH SATELLITE MICHIBIKI OF 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Soe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Win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Myint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USA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THE IMPACT OF SPATIAL ARRANGEMENTS OF BUILT LAND COVER TYPES ON URBAN WARMING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B1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10:50 ~ 12:30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DATA PROCESSING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Soe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Win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Myint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9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95014"/>
              </p:ext>
            </p:extLst>
          </p:nvPr>
        </p:nvGraphicFramePr>
        <p:xfrm>
          <a:off x="182881" y="1341120"/>
          <a:ext cx="11768114" cy="487680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177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Re-Yang Lee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OS-015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The Application of Satellite Imagery to Estimate Agricultural Losses in Taiwan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Narut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Soontranon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Thailand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OS-016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RICE CROP PHENOLOGY USING TEXTURE ANALYSIS ON TIME-SERIES IMAGES OBTAINED FROM STILL CAMERA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Daniel Marc G.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dela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Torre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Philippines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OS-018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Phenology-based classification of major crop area in Central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Lunon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, Philippines from 2001-2013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Akira Hirano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OS-019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On exchangeability of spectral measurements obtained from multi-platform satellite sensors―Case study for Mongolian steppe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Zhanyu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Liu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CHANGE DETECTION OF HYDROLOGIC NETWORKS USING LANDSAT</a:t>
                      </a:r>
                    </a:p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IMAGERIES FROM 1972 TO 2013 IN MEKONG DELTA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B2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10:50 ~ 12:30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AGRICULTURE &amp; CROP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Dr. Bob Ryerson 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486885"/>
              </p:ext>
            </p:extLst>
          </p:nvPr>
        </p:nvGraphicFramePr>
        <p:xfrm>
          <a:off x="182881" y="1341120"/>
          <a:ext cx="11768114" cy="487680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177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Sujata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Upgupta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India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OS-043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CLIMATE CHANGE IMPACT AND VULNERABILITY ASSESSMENT OF</a:t>
                      </a:r>
                      <a:r>
                        <a:rPr lang="en-US" sz="150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 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FORESTS IN THE INDIAN WESTERN HIMALAYAN REGION: A REMOTE</a:t>
                      </a:r>
                      <a:r>
                        <a:rPr lang="en-US" sz="150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 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SENSING &amp; GIS BASED STUDY OF HIMACHAL PRADESH, INDIA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Jason P.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Punay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Philippines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OS-047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EVALUATION OF MODIS CLOUD PRODUCT-DERIVED RAINFALL ESTIMATES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Janet E Nichol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Hong Kong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OS-050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Validation of a Simplified Aerosol Retrieval Algorithm (SARA) over Beijing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Valentina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Spanu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Italy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OS-054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VEGETATION COVER AS AN INDICATOR FOR EFFECTIVE IMPLEMENTATION OF LAND USE REGULATIONS IN SARDINIA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Astrid Mueller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Singapore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OS-057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Analysis of Aerosol Optical Depth and Angstrom Exponent Number over Singapore 2007 - 2014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B3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10:50 ~ 12:30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CLIMATE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Hrin Nei Thiam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417095"/>
              </p:ext>
            </p:extLst>
          </p:nvPr>
        </p:nvGraphicFramePr>
        <p:xfrm>
          <a:off x="182881" y="1341120"/>
          <a:ext cx="11768114" cy="487680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177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Tien-An Lin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OS-165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WOULD ILLEGAL LOGGING BE PREDICTED ACCURATELY AND PREVENTED BEFOREHAND BY USING REMOTE SENSING AND GIS?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Shattri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Bin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Mansor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OS-166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Mapping Rubber Tree Growth by Spectral Angle Mapper Spectral Based and Pixel Base Classification Using SPOT-5 Image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Sho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Tsunoda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OS-168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Detection and Calculation of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Peatland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 Subsidence in Indonesia by using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Interferomtric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 Synthetic Aperture Radar (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InSAR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)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David Hodgson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United Kingdom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OS-169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EXPLOITING THE DMC SATELLITE CONSTELLATION FOR APPLICATIONS IN AGRICULTURE, FOREST MONITORNING AND DISASTER RESPONSE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Martin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Isenburg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Experiences with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LiDAR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 Ground Penetration in Dense Tropical Rainforests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B4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10:50 ~ 12:30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FORESTRY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Nyi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Nyi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Kyaw and Dr. San Win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6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400572"/>
              </p:ext>
            </p:extLst>
          </p:nvPr>
        </p:nvGraphicFramePr>
        <p:xfrm>
          <a:off x="182881" y="1341120"/>
          <a:ext cx="11768114" cy="487680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177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Tsu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-Chiang Lei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OS-108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A NOVEL GCP MATCHING MODEL FOR IMAGE GEOMETRIC CORRECTION BY BIOLOGICAL SEQUENCE ALGORITHMS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Zhenfeng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Shao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OS-109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A Robust Matching Method for Remote Sensing Images of Different Viewpoint Angles Based on Regional Coherency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Li-Ling Chan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OS-110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Texture Mapping for Building Façades Using Terrestrial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Lidar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 Point Clouds and Close Range Images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Wen-Chi Chang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OS-111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Object-based Dense Matching with Feature Constraints for DSM Generation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Moe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Myint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Switzerland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Multinomial Logistics Regression for Digital Image Classification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C1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15:20 ~ 17:00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DATA PROCESSING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Soe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Win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Myint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590041"/>
              </p:ext>
            </p:extLst>
          </p:nvPr>
        </p:nvGraphicFramePr>
        <p:xfrm>
          <a:off x="182881" y="1341120"/>
          <a:ext cx="11768114" cy="487680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177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Alejandra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Tercero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OS-207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MONITORING AND PREDICTING THE URBAN DEVELOPMENT OF GUATEMALA CITY, GUATEMALA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Shou-Hao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Chiang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OS-209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Probabilistic Urban Simulation in Ho Chi Minh City, Vietnam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Huy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Quang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Vietnam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OS-210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DEVELOPING GIS DECISION SUPPORT TO STAKEHOLDERS ON AGRICULTURAL LAND USE PLANNING IN HA TINH PROVINCE, VIETNAM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YUNG-CHUNG CHUANG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CHUANG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OS-211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Study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 of Landscape Indices Analysis in Establishment Principles of Administrative Zones in Taiwan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Helman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Hasan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Indonesia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OS-212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ECONOMICS DEVELOPMENT OF MERAUKE DISTRICT BASED ON TOPONYMY ASPECT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C2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15:20 ~ 17:00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DECISION SUPPORT &amp; MODELS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Nguyen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Dinh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Duong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2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302608"/>
              </p:ext>
            </p:extLst>
          </p:nvPr>
        </p:nvGraphicFramePr>
        <p:xfrm>
          <a:off x="182881" y="1341120"/>
          <a:ext cx="11768114" cy="487680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177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Sangita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Zope-Chaudhari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India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OS-200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ROBUSTNESS AND ACCURACY ASSESSMENT OF INVISIBLE WATERMARKING OVER GEOSPATIAL VECTOR DATA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Seongkwang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Oh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OS-202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A Study on the Methodology of a GIS-based Impervious Surface Map Production for Urban Areas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B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Byambadolgor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Mongolia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OS-203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The Role of GIS and RS for Pastureland Study in Northern Mongolia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Jian Zhao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OS-204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GIS FRAMEWORK FOR PLAGUE RISK ASSESSMENT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Jan Joseph Viola Dida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Philippines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Assessment of Trees Outside Forests (TOF) as Potential Food Source in Second District, Makati City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C3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15:20 ~ 17:00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GIS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Models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Swe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Swe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Aye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ight Arrow 17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871953"/>
              </p:ext>
            </p:extLst>
          </p:nvPr>
        </p:nvGraphicFramePr>
        <p:xfrm>
          <a:off x="182881" y="1341120"/>
          <a:ext cx="11768114" cy="487680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177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Dengrong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Zhang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New0005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Monitoring of urban subsidence with Cosmo Sky-med data by the PSI technique in Central Shanghai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Yi-Wei Liu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OS-253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Maneuver Image Quality Raising for SJ-9A Satellite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Cynthia Liu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OS-256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Resolution and MTF Studies for Images of Optical Remote Sensing Satellite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Masafumi Nakagawa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OS-257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Location-based infrastructure asset monitoring using mobile devices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I-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Chieh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Lee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OS-258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GENERATING ROAD SURFACE ORTHOPHOTO FROM IMAGES OF MOBILE MAPPING VEHICLES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C4		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15:20 ~ 17:00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1393" y="486831"/>
            <a:ext cx="5742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NEW GENERATION SENSORS &amp; APPLICATIONS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Gu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Xinfa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and Dr. Kyi Twin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918608"/>
              </p:ext>
            </p:extLst>
          </p:nvPr>
        </p:nvGraphicFramePr>
        <p:xfrm>
          <a:off x="182881" y="1341120"/>
          <a:ext cx="11768114" cy="386080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177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Yi Ma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OS-022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Mapping paddy rice cropping patterns using time-series AVHRR data in Mekong Delta, Vietnam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Ting-Chun Lin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OS-217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3D Indoor Model Reconstruction Using A Panorama Equipment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Tzy-Shyuan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Wu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OS-259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Indoor mapping based on RGB-D and DSLR cameras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Kyaw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baseline="0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Sann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baseline="0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Oo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Myanmar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OS-288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Geospatial</a:t>
                      </a:r>
                      <a:r>
                        <a:rPr lang="en-US" sz="150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 Technology for Peace: Resource Sharing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C5		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15:20 ~ 17:00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6282" y="343996"/>
            <a:ext cx="5742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INDOOR/3D 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Chair: Dr. Masafumi Nakagawa</a:t>
            </a:r>
          </a:p>
        </p:txBody>
      </p:sp>
      <p:sp>
        <p:nvSpPr>
          <p:cNvPr id="15" name="Right Arrow 14">
            <a:hlinkClick r:id="rId6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7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7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8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9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1127" y="1722474"/>
            <a:ext cx="2171798" cy="414670"/>
          </a:xfrm>
          <a:noFill/>
        </p:spPr>
        <p:txBody>
          <a:bodyPr>
            <a:normAutofit lnSpcReduction="10000"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  <a:hlinkClick r:id="rId3" action="ppaction://hlinksldjump"/>
              </a:rPr>
              <a:t>Session A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31127" y="2344479"/>
            <a:ext cx="2171798" cy="4146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0070C0"/>
                </a:solidFill>
                <a:hlinkClick r:id="rId4" action="ppaction://hlinksldjump"/>
              </a:rPr>
              <a:t>Session B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31127" y="2966484"/>
            <a:ext cx="2171798" cy="4146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0070C0"/>
                </a:solidFill>
                <a:hlinkClick r:id="rId5" action="ppaction://hlinksldjump"/>
              </a:rPr>
              <a:t>Session C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73656" y="3588489"/>
            <a:ext cx="2171798" cy="4146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0070C0"/>
                </a:solidFill>
                <a:hlinkClick r:id="rId6" action="ppaction://hlinksldjump"/>
              </a:rPr>
              <a:t>Session D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272039" y="1722474"/>
            <a:ext cx="2171798" cy="4146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070C0"/>
                </a:solidFill>
                <a:hlinkClick r:id="rId7" action="ppaction://hlinksldjump"/>
              </a:rPr>
              <a:t>Session E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272039" y="2344479"/>
            <a:ext cx="2171798" cy="4146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070C0"/>
                </a:solidFill>
                <a:hlinkClick r:id="rId8" action="ppaction://hlinksldjump"/>
              </a:rPr>
              <a:t>Session F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272039" y="2966484"/>
            <a:ext cx="2171798" cy="4146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070C0"/>
                </a:solidFill>
                <a:hlinkClick r:id="rId9" action="ppaction://hlinksldjump"/>
              </a:rPr>
              <a:t>Session G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272039" y="3588489"/>
            <a:ext cx="2171798" cy="4146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070C0"/>
                </a:solidFill>
                <a:hlinkClick r:id="rId10" action="ppaction://hlinksldjump"/>
              </a:rPr>
              <a:t>Session H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443837" y="1722474"/>
            <a:ext cx="2171798" cy="4146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070C0"/>
                </a:solidFill>
                <a:hlinkClick r:id="rId11" action="ppaction://hlinksldjump"/>
              </a:rPr>
              <a:t>Session PS-1</a:t>
            </a:r>
            <a:endParaRPr lang="en-US" dirty="0" smtClean="0">
              <a:solidFill>
                <a:srgbClr val="0070C0"/>
              </a:solidFill>
            </a:endParaRPr>
          </a:p>
          <a:p>
            <a:pPr algn="l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924202" y="776176"/>
            <a:ext cx="2171798" cy="4146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rgbClr val="0070C0"/>
                </a:solidFill>
              </a:rPr>
              <a:t>SESSIONS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443837" y="2344479"/>
            <a:ext cx="2171798" cy="4146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070C0"/>
                </a:solidFill>
                <a:hlinkClick r:id="rId12" action="ppaction://hlinksldjump"/>
              </a:rPr>
              <a:t>Session PS-2</a:t>
            </a:r>
            <a:endParaRPr lang="en-US" dirty="0" smtClean="0">
              <a:solidFill>
                <a:srgbClr val="0070C0"/>
              </a:solidFill>
            </a:endParaRPr>
          </a:p>
          <a:p>
            <a:pPr algn="l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7443837" y="2966484"/>
            <a:ext cx="2171798" cy="4146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070C0"/>
                </a:solidFill>
                <a:hlinkClick r:id="rId13" action="ppaction://hlinksldjump"/>
              </a:rPr>
              <a:t>Session PS-3</a:t>
            </a:r>
            <a:endParaRPr lang="en-US" dirty="0" smtClean="0">
              <a:solidFill>
                <a:srgbClr val="0070C0"/>
              </a:solidFill>
            </a:endParaRPr>
          </a:p>
          <a:p>
            <a:pPr algn="l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18" name="Subtitle 2">
            <a:hlinkClick r:id="rId14" action="ppaction://hlinksldjump"/>
          </p:cNvPr>
          <p:cNvSpPr txBox="1">
            <a:spLocks/>
          </p:cNvSpPr>
          <p:nvPr/>
        </p:nvSpPr>
        <p:spPr>
          <a:xfrm>
            <a:off x="7443837" y="3614184"/>
            <a:ext cx="2171798" cy="4146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070C0"/>
                </a:solidFill>
                <a:hlinkClick r:id="rId14" action="ppaction://hlinksldjump"/>
              </a:rPr>
              <a:t>WEBCON 4 (I&amp;II)</a:t>
            </a:r>
            <a:endParaRPr lang="en-US" dirty="0" smtClean="0">
              <a:solidFill>
                <a:srgbClr val="0070C0"/>
              </a:solidFill>
            </a:endParaRPr>
          </a:p>
          <a:p>
            <a:pPr algn="l"/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19" name="Subtitle 2">
            <a:hlinkClick r:id="rId15" action="ppaction://hlinksldjump"/>
          </p:cNvPr>
          <p:cNvSpPr txBox="1">
            <a:spLocks/>
          </p:cNvSpPr>
          <p:nvPr/>
        </p:nvSpPr>
        <p:spPr>
          <a:xfrm>
            <a:off x="285859" y="1719234"/>
            <a:ext cx="2171798" cy="4146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0070C0"/>
                </a:solidFill>
              </a:rPr>
              <a:t>JAXA SS 1</a:t>
            </a:r>
          </a:p>
        </p:txBody>
      </p:sp>
      <p:sp>
        <p:nvSpPr>
          <p:cNvPr id="20" name="Subtitle 2">
            <a:hlinkClick r:id="rId16" action="ppaction://hlinksldjump"/>
          </p:cNvPr>
          <p:cNvSpPr txBox="1">
            <a:spLocks/>
          </p:cNvSpPr>
          <p:nvPr/>
        </p:nvSpPr>
        <p:spPr>
          <a:xfrm>
            <a:off x="285859" y="2341239"/>
            <a:ext cx="2171798" cy="4146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0070C0"/>
                </a:solidFill>
              </a:rPr>
              <a:t>JAXA SS 2</a:t>
            </a:r>
          </a:p>
        </p:txBody>
      </p:sp>
      <p:sp>
        <p:nvSpPr>
          <p:cNvPr id="21" name="Subtitle 2">
            <a:hlinkClick r:id="rId17" action="ppaction://hlinksldjump"/>
          </p:cNvPr>
          <p:cNvSpPr txBox="1">
            <a:spLocks/>
          </p:cNvSpPr>
          <p:nvPr/>
        </p:nvSpPr>
        <p:spPr>
          <a:xfrm>
            <a:off x="285859" y="3560144"/>
            <a:ext cx="2171798" cy="4146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0070C0"/>
                </a:solidFill>
              </a:rPr>
              <a:t>Student Session</a:t>
            </a:r>
          </a:p>
        </p:txBody>
      </p:sp>
      <p:sp>
        <p:nvSpPr>
          <p:cNvPr id="22" name="Subtitle 2">
            <a:hlinkClick r:id="rId18" action="ppaction://hlinksldjump"/>
          </p:cNvPr>
          <p:cNvSpPr txBox="1">
            <a:spLocks/>
          </p:cNvSpPr>
          <p:nvPr/>
        </p:nvSpPr>
        <p:spPr>
          <a:xfrm>
            <a:off x="328388" y="2937549"/>
            <a:ext cx="2171798" cy="4146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rgbClr val="0070C0"/>
                </a:solidFill>
              </a:rPr>
              <a:t>White Elephant</a:t>
            </a:r>
          </a:p>
        </p:txBody>
      </p:sp>
    </p:spTree>
    <p:extLst>
      <p:ext uri="{BB962C8B-B14F-4D97-AF65-F5344CB8AC3E}">
        <p14:creationId xmlns:p14="http://schemas.microsoft.com/office/powerpoint/2010/main" val="209816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283333"/>
              </p:ext>
            </p:extLst>
          </p:nvPr>
        </p:nvGraphicFramePr>
        <p:xfrm>
          <a:off x="182881" y="1341120"/>
          <a:ext cx="11768114" cy="487680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177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Ariel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Conferido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Blanco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Philippines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OS-049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Changes in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Seagrass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 Fractional Cover in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Bolinao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 and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Anda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, Philippines Derived from Landsat Images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Maverick Tan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Singapore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OS-078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TeLEOS in multi-source maritime security application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Maged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Marghany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OS-080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SIMULATION OF THREE-DIMENSIONAL OF WAVE REFRACTION PATTERN USING ENVISAT ASAR DATA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Maged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Marghany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OS-081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DEVELOPING GENETIC ALGORITHM FOR SURVYING OF MH370 FLIGHT IN INDIAN OCEAN USING ALTIMETRY SATELLITE DATA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Benny N Peter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VARIABILITY OF COASTAL CURRENTS IN THE BAY OF BENGAL DERIVED BY COMBINING SATELLITE ALTIMETRY AND DRIFTER OBSERVATIONS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D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COASTAL ZONE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Myint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Myint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Khaing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(29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9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719190"/>
              </p:ext>
            </p:extLst>
          </p:nvPr>
        </p:nvGraphicFramePr>
        <p:xfrm>
          <a:off x="182881" y="1341120"/>
          <a:ext cx="11768114" cy="487680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177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Yi-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Shiang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Shiu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OS-116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TRAINING SITE SELECTION BASED ON UNCERTAINTY ESTIMATION FOR OPTICAL SATELLITE IMAGE CLASSIFICATION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Hu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Xianzhi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OS-118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A smart and enhanced multi-temporal SAR interferometry platform: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SkySENSE-InSAR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, development and applications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Tsukasa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Hosomura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OS-121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Boundary Clearness of Land Cover Classification by Difference of Resampling Method for Multispectral Image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Dolgorsuren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Sanjjav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OS-172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THE CLASSIFICATION OF FOREST TREE SPECIES USING SATELLITE IMAGERY IN MONGOLIA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Wei-Kai Lai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ANALYZING THE EFFECTS OF TOPOGRAPHIC WETNESS INDEX AND TOPOGRAPHIC CURVATURE ON SPECIES DISTRIBUTION MODELS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D2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(29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</a:rPr>
              <a:t>DATA PROCESSING </a:t>
            </a:r>
          </a:p>
          <a:p>
            <a:pPr algn="ctr"/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</a:rPr>
              <a:t>Dr. Emmanuel Baltsavias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125477"/>
              </p:ext>
            </p:extLst>
          </p:nvPr>
        </p:nvGraphicFramePr>
        <p:xfrm>
          <a:off x="182881" y="1341120"/>
          <a:ext cx="11768114" cy="487680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177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Ya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-Yun Hsiao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OS-138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CHANGE DETECTION OF RICE FIELDS AFTER THE GREAT EAST JAPAN TSUNAMI USING TIME-SERIES MODIS DATA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Maged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Marghany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OS-139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PARETO OPTIMALITY FOR MODELLING TSUNAMI EFFECTS ON SEA SURFACE SALINITY FROM MODIS SATELLITE DATA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Maged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Marghany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OS-140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Particle swarm optimization for Geological feature Detection from PALSAR DATA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Christopher D.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Elvidge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USA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OS-141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Landsat 8 investigation of peat fire detection in Sumatra: Preliminary results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Tadashi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Sasagawa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OS-142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APPROACHES FOR MITIGATING FLOOD DISASTERS UTILIZING REMOTE SENSING INFORMATION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D3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(29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</a:rPr>
              <a:t>DISASTER </a:t>
            </a:r>
          </a:p>
          <a:p>
            <a:pPr algn="ctr"/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: Dr. Kohei Cho and Dr. Hla Hla Aung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9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469793"/>
              </p:ext>
            </p:extLst>
          </p:nvPr>
        </p:nvGraphicFramePr>
        <p:xfrm>
          <a:off x="182881" y="1341120"/>
          <a:ext cx="11768114" cy="487680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177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Izumi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Nagatani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OS-058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MONITORING RESULTS OF 2013 AND 2014 TRANSBOUNDARY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ASIAN DUST EVENTS IN JAPAN USING MODIS DUST INDICES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Kwanchai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Pakoksung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OS-059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Satellite Base Rainfall Application for Flood Simulation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Chao-Ming Huang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OS-061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Structures and Intensity Changes of Concentric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Eyewall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 Typhoons from Satellite Data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Kit Chon Hoi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OS-065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The relationship between aerosol optical depth and PM from satellite and ground-based data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Hoa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Viet Pham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Vietnam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Research Medium-Resolution Satellite Images for Drought Warning in Central Highland, Vietnam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D4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(29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CLIMATE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Masataka Takagi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774282"/>
              </p:ext>
            </p:extLst>
          </p:nvPr>
        </p:nvGraphicFramePr>
        <p:xfrm>
          <a:off x="225413" y="1383640"/>
          <a:ext cx="11768114" cy="4996022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Yoshio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Awaya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OS-178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Mapping of Stock Volume of Deciduous Broadleaved and Evergreen Conifer Forests using Low Density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LiDAR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 Data - A Case Study in the Upstream Area of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Daihachiga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 River Basin, Gifu, Japan -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Soni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Darmawan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OS-181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Impact of tidal height on characteristics of ALOS PALSAR measurements to estimate above ground biomass of mangrove forest in Indonesia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Rajesh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Bahadur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Thapa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Models for aboveground forest carbon stock estimation in tropical region using airborne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lidar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6836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Devyani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Rathore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India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Tribal women empowerment in Southern Rajasthan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6836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U Tin Aung Moe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Myanmar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OS-208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Study on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 the readiness for the National Spatial Data Infrastructure development in Myanmar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D5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(29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FORESTRY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Myint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Oo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561670"/>
              </p:ext>
            </p:extLst>
          </p:nvPr>
        </p:nvGraphicFramePr>
        <p:xfrm>
          <a:off x="225413" y="1383640"/>
          <a:ext cx="11768114" cy="4930866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Yang Hang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New0006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LAI estimation of Winter Wheat using four spectral indices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Nguyen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Dinh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Duong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Vietnam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OS-270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Spectral signatures in Landsat 8 OLI image and their interpretation for land cover study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Ganesh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Bhagwanrao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Shinde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India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OS-272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Remote Assessment and Change Detection In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GreenLAI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 using different vegetation Indices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Ruan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Wei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Using Mechanical Surface Splines for Interpolation to generate large scale image map from high resolution data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6836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Ryota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Kajiwara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Development of National Level Forest Type Map in Lao P.D.R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D6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(29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RS/GIS     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Mr.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Maung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Maung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Than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5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726520"/>
              </p:ext>
            </p:extLst>
          </p:nvPr>
        </p:nvGraphicFramePr>
        <p:xfrm>
          <a:off x="225413" y="1383640"/>
          <a:ext cx="11768114" cy="4930866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Boredin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Saengtuksin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Singapore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OS-086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Modeling the scattering properties of particle suspensions in Singapore coastal waters with an analytic phase function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Kong-Hyun Yun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OS-088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Investigating the accuracy of Aerial Triangulation on the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Baeksajang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 beach, west coast of Korea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Baeck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Oon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Kim 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OS-089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Long-term shoreline changes on the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Baeksajang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 beach, west coast of 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Myint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Myint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Khaing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Myanmar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Analysis of Submarine Physiographic Features in the Bay of Bengal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6836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Jo-Tzu Chiang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Land Use Changes of the Coastal Zone of Old Tainan City in the Past Hundred Years by Using Temporal Spatial Information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E1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10:50 ~ 12:30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(29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COASTAL ZONE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Myint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Myint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Khaing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202592"/>
              </p:ext>
            </p:extLst>
          </p:nvPr>
        </p:nvGraphicFramePr>
        <p:xfrm>
          <a:off x="225413" y="1383640"/>
          <a:ext cx="11768114" cy="4189186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Mr. Miguel Conrado Valdez  Vasquez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Honduras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OS-075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Remote Sensing and Wavelet Analysis for Long Term Non-linear Teleconnection Pattern Identification Between Sea Surface Temperature and Forest Phenology in Central America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Maidarjav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Ganzorig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Mongolia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OS-268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APPLICATIONS OF RS AND GIS FOR URBAN LAND USE CHANGE STUDIES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Maged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Marghany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HOLOGRAM INTERFEROMETRIC SAR AND OPTICAL DATA FOR FOURTH-DIMENSIONAL URBAN SLUM RECONSTRUCTION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6836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Kentaro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Suzuki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OS-306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HEIGHT ESTIMATION OF BUILDINGS FROM HIGH-RESOLUTION SAR DATA BASED ON INTERFEROMETRIC ANALYSIS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E2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10:50 ~ 12:30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(29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InSAR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-Processing 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Peter Shih</a:t>
            </a:r>
          </a:p>
        </p:txBody>
      </p:sp>
      <p:sp>
        <p:nvSpPr>
          <p:cNvPr id="15" name="Right Arrow 14">
            <a:hlinkClick r:id="rId6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7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7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8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142265"/>
              </p:ext>
            </p:extLst>
          </p:nvPr>
        </p:nvGraphicFramePr>
        <p:xfrm>
          <a:off x="225413" y="1383640"/>
          <a:ext cx="11768114" cy="4930866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Dr. Kuo-Hsin Tseng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New0002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MONITORING MEKONG RIVER LEVEL CHANGE BY SATELLITE ALTIMETRY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Meng-Hsun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Hsieh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OS-126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DEVELOPMENT OF A WARNING ASSESSMENT MODEL FOR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RAINFALL-INDUCED LANDSLIDES HAZARD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BASED ON LANDSLIDE FRAGILITY CURVES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Kohei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Cho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OS-145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RAPIDMAP Project for Disasters Monitoring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Xi Li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OS-148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FLOOD ANALYSIS AND FORECASTING BY SPATIO-TEMPORAL DATA MINING BASED ON HISTORICAL SATELLITE IMAGE DATABASE 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6836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Kyaw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Zaya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Htun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Myanmar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UTILIZATION OF SPACE BASED TECHNOLOGIES FOR DISASTER RISK REDUCTION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E3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10:50 ~ 12:30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(29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512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DISASTERS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Dr.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Daw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Yin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Yin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Nwe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and Dr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Kohei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Cho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7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065589"/>
              </p:ext>
            </p:extLst>
          </p:nvPr>
        </p:nvGraphicFramePr>
        <p:xfrm>
          <a:off x="225413" y="1383640"/>
          <a:ext cx="11768114" cy="4930866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Dr. Yoshiyuki Kawata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OS-127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AUTOMATIC RECONSTRUCTION OF 3D CITY FROM LIDAR POINT CLOUD DATA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Naoki Katayama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OS-307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Comparison between nighttime light and socioeconomic indicators on an international scale using VIIRS day-night band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Teerayoot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Sawangsri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Thailand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OS-125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VICARIOUS CALIBRATION OF THAICHOTE OVER THAILAND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Wasanchai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Vongsantivanich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Thailand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The Evolution of GISTDA Satellite Operation Center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6836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Enrico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Camero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Paringit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Philippines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Spectral Characterization of Coconut Scale Insect (CSI) from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Fied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Spectroradiometric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 Measurements and High-resolution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Superspectral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 Imagery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E4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10:50 ~ 12:30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(29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DATA PROCESSING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Mr.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Tin Aung Moe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166685"/>
              </p:ext>
            </p:extLst>
          </p:nvPr>
        </p:nvGraphicFramePr>
        <p:xfrm>
          <a:off x="193040" y="1327969"/>
          <a:ext cx="11757955" cy="432191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19273"/>
                <a:gridCol w="1172816"/>
                <a:gridCol w="1281953"/>
                <a:gridCol w="6383913"/>
              </a:tblGrid>
              <a:tr h="784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Speaker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69640"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Mr. </a:t>
                      </a:r>
                      <a:r>
                        <a:rPr lang="en-US" sz="1500" b="0" i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</a:t>
                      </a: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Hamanoto</a:t>
                      </a: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EORC, JAXA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JAXA-01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 action="ppaction://hlinkfile"/>
                        </a:rPr>
                        <a:t>OVERVIEW OF SPACE APPLICATIONS FOR ENVIRONMENT (SAFE) INITIATIVE AND PROTOTYPES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107"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endParaRPr lang="en-US" sz="1500" b="0" u="none" strike="noStrik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</a:t>
                      </a:r>
                      <a:r>
                        <a:rPr lang="en-US" sz="1500" b="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Shinichi </a:t>
                      </a:r>
                      <a:r>
                        <a:rPr lang="en-US" sz="1500" b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Sobue</a:t>
                      </a: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RESTEC</a:t>
                      </a:r>
                      <a:endParaRPr lang="en-US" sz="1500" u="none" strike="noStrik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JAXA-02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kern="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  <a:hlinkClick r:id="rId3" action="ppaction://hlinkfile"/>
                        </a:rPr>
                        <a:t>ASIAN RICE CROP MONITORING for GEO-GLAM</a:t>
                      </a:r>
                      <a:endParaRPr lang="en-US" sz="1500" kern="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632"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5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Dr. Win </a:t>
                      </a:r>
                      <a:r>
                        <a:rPr lang="en-US" sz="1500" kern="1200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Htut</a:t>
                      </a:r>
                      <a:r>
                        <a:rPr lang="en-US" sz="15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SLRD, </a:t>
                      </a:r>
                      <a:r>
                        <a:rPr lang="en-US" sz="1500" kern="1200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MoAI</a:t>
                      </a:r>
                      <a:r>
                        <a:rPr lang="en-US" sz="15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JAXA-03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of Satellite Images in Renewal of Cadastral Maps – An Experience</a:t>
                      </a:r>
                      <a:r>
                        <a:rPr lang="en-US" sz="150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SLRD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570"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id-ID" sz="15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Dr. Lam Dao Nguyen, STAC, VNSC, VAST</a:t>
                      </a:r>
                      <a:endParaRPr lang="en-US" sz="1500" b="0" u="none" strike="noStrik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JAXA-04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kern="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  <a:hlinkClick r:id="rId4" action="ppaction://hlinkfile"/>
                        </a:rPr>
                        <a:t>RICE CROP MONITORING IN THE MEKONG DELTA, VIETNAM USING RADAR REMOTE SENSING DATA</a:t>
                      </a:r>
                      <a:endParaRPr lang="en-US" sz="1500" kern="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4749"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id-ID" sz="15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Mr. Wahyu Supriatna , ICALRD</a:t>
                      </a:r>
                      <a:endParaRPr lang="en-US" sz="1500" b="0" u="none" strike="noStrik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JAXA-05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kern="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  <a:hlinkClick r:id="rId5" action="ppaction://hlinkfile"/>
                        </a:rPr>
                        <a:t>Remotely Sensed Crop Monitoring for Agricultural Development Planning in Indonesia</a:t>
                      </a:r>
                      <a:endParaRPr lang="en-US" sz="1500" kern="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4749"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id-ID" sz="15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Mr. Kazufumi Kobayashi, RESTEC</a:t>
                      </a:r>
                      <a:endParaRPr lang="en-US" sz="1500" b="0" u="none" strike="noStrik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JAXA-06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kern="1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  <a:hlinkClick r:id="rId6" action="ppaction://hlinkfile"/>
                        </a:rPr>
                        <a:t>Agrometeorological outlook (JASMIN)</a:t>
                      </a:r>
                      <a:endParaRPr lang="en-US" sz="1500" kern="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901" y="342545"/>
            <a:ext cx="2346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JAXA SS 1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901" y="711252"/>
            <a:ext cx="23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35030" y="348344"/>
            <a:ext cx="612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</a:rPr>
              <a:t>Space utilization session #1 for SAFE and agriculture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accent1"/>
                </a:solidFill>
              </a:rPr>
              <a:t>Chair: Dr. Shinichi </a:t>
            </a:r>
            <a:r>
              <a:rPr lang="en-GB" sz="2000" b="1" dirty="0" err="1">
                <a:solidFill>
                  <a:schemeClr val="accent1"/>
                </a:solidFill>
              </a:rPr>
              <a:t>Sobue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9821" y="711252"/>
            <a:ext cx="23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2">
            <a:hlinkClick r:id="rId7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7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hlinkClick r:id="" action="ppaction://hlinkshowjump?jump=previousslide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7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500716"/>
              </p:ext>
            </p:extLst>
          </p:nvPr>
        </p:nvGraphicFramePr>
        <p:xfrm>
          <a:off x="225413" y="1383640"/>
          <a:ext cx="11768114" cy="338235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Dr. ANUPHAO AOBPAET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Thailand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OS-112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YANGON SURFACE DISPLACEMENT AS DETECTED BY INSAR TIME SERIES ANALYSIS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Manithaphone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Mahaxay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Thailand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OS-190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ARCHAEOLOGICAL HERITAGE RESOURCE MAPPING: PYU ANCIENT CITIES, MYANMAR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Can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Ayday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Turkey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DETECTING DIFFERENT BORAX MINERALS ZONES IN THE KIRKA BORAX OPEN PIT MINE BY ASTER SATELLITE IMAGES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E5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10:50 ~ 12:30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(29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GEOLOGY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Kyaw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Sann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Oo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5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6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6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7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469599"/>
              </p:ext>
            </p:extLst>
          </p:nvPr>
        </p:nvGraphicFramePr>
        <p:xfrm>
          <a:off x="225413" y="1383640"/>
          <a:ext cx="11768114" cy="4956633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Changping Huang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New0009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Impacts of directional reflectance on the retrieval and interpretation of sun-induced chlorophyll fluorescence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Dhruba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Pikha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Shrestha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Netherlands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OS-231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LAND DEGRADATION MODELLING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IN INACCESSIBLE MOUNTAINOUS AREAS IN THE TROPICS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Bob Ryerson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Canada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OS-261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GEOGRAPHIC INFORMATION AND REMOTE SENSING: ESSENTIAL TOOLS IN REDUCING POVERTY IN THE POST-2015 WORLD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Hsin-Hao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Lien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Downscaling Advanced Microwave Scanning Radiometer 2 (AMSR2) surface soil moisture using normalized multi-band drought index (NMDI) and leaf area index</a:t>
                      </a:r>
                      <a:r>
                        <a:rPr lang="en-US" sz="15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 (LAI)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GRACIELA ISABEL METTERNICHT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Australia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REMOTE SENSING OF GLOBAL AND REGIONAL LAND DEGRADATION PROCESSES FOR IMPROVED LAND GOVERNANCE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E6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10:50 ~ 12:30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(29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LAND RESOURCES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Bob Ryerson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5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596686"/>
              </p:ext>
            </p:extLst>
          </p:nvPr>
        </p:nvGraphicFramePr>
        <p:xfrm>
          <a:off x="225413" y="1383640"/>
          <a:ext cx="11768114" cy="4956633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Dr. Hieu Nguyen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Vietnam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OS-092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ESTABLISHING AND STANDARDIZING COASTLINE ON SATELLITE IMAGES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Maged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Marghany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OS-093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HYBRID GENETIC ALGORITHM FOR THREE DIMENSIONAL PHASE UNWRAPPING FOR SIMULATION OF VOLUME CHANGE OF SHORELINE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Maged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Marghany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OS-094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COSMO-SKYMED FOR AUTOMATIC DETECTION OF OIL SPILL USING ON MULTI-OBJECTIVE EVOLUTIONARY ALGORITHM ALONG GULF OF THAILAND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Va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-Khin Lau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OS-096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Mapping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Seagrass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 bed in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Thuy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 Trieu Lagoon (Vietnam) by using Landsat 8 image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Fabian Surya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Pramudya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Indonesia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Satellite-Based Benthic Habitat Mapping Using LANDSAT 8 in Nusa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Lembongan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 and Nusa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Ceningan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 Island, Bali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F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(30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COASTAL ZONE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Win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Tint and Dr.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Hnin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Khaing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Aye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953712"/>
              </p:ext>
            </p:extLst>
          </p:nvPr>
        </p:nvGraphicFramePr>
        <p:xfrm>
          <a:off x="225413" y="1383640"/>
          <a:ext cx="11768114" cy="4956633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Wilson V. C. Wong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OS-002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Accuracy assessment of global topographic data (SRTM &amp; ASTER GDEM) in comparison with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LiDAR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 for tropical mountain forest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Jou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-Yu Yen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OS-128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Comparison of Normalized Cross Correlation and Mutual Information for Feature Line Matching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Peter Tian-Yuan Shih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OS-132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Geomorphological Change Analysis of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Bazhang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 Shih River Channel with Historic Photographs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Siam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Lawawirojwong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Thailand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Evaluation of Uncertainty in Classification Accuracy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Charis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Lanaras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Switzerland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A comparison and combination of methods for co-registration of multi-modal images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F2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(30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DATA PROCESSING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Peter Shih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020463"/>
              </p:ext>
            </p:extLst>
          </p:nvPr>
        </p:nvGraphicFramePr>
        <p:xfrm>
          <a:off x="225413" y="1383640"/>
          <a:ext cx="11768114" cy="5003623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Niendyawati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Supardan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Indonesia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OS-063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SPATIAL ASSESSMENT OF CLIMATE CHANGE IMPACT FOR DENGUE FEVER DISEASE DISTRIBUTION IN EAST JAVA PROVINCE: CASE STUDY UTILIZATION OF GEOSPATIAL INFORMATION FOR PUBLIC HEALTH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Mohd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Nadzri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Md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Reba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OS-073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An improved method for calibration and validation of MODIS Chlorophyll-a in the North Malacca Straits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Budiman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Arsjad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Indonesia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OS-151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Mapping The Potential Risk Of Landslides in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Ciamis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 Regency, West Java.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Nina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Yulianti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Indonesia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A Satellite-Based Early Warning System for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Peatland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 Fires Toward, Sustainable Palm Oil in Indonesia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Aye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Aye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Khine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Myanmar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A GEOGRAPHICAL MODEL FOR PREDICTION OF MALARIA INDEX</a:t>
                      </a:r>
                    </a:p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ON AYEYARWADY REGION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F3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(30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CLIMATE/DISASTER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Dr.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Kohei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Cho and Dr. Aye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Aye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Khine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75979"/>
              </p:ext>
            </p:extLst>
          </p:nvPr>
        </p:nvGraphicFramePr>
        <p:xfrm>
          <a:off x="225413" y="1383640"/>
          <a:ext cx="11768114" cy="4956633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Minaco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Adachi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OS-068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Estimation of global CO2 emission from soil using temperature and water content measured by MODIS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GRACIELA ISABEL METTERNICHT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Australia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OS-069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THE ROLE OF GEO-SPATIAL DATA AND INFORMATION IN POLICY MAKING FOR CLIMATE CHANGE RELATED DISASTERS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Ronald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Macatangay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Philippines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OS-071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Inferring CO2 Source Regions Using a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Lagrangian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 Transport Model and GOSAT Retrieved Profiles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Sultan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Kocaman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Aksakal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Switzerland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OS-072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GEOMETRIC ACCURACY INVESTIGATIONS ON THE ORTHORECTIFIED AVHRR IMAGES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NARPAT SINGH RATHORE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India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CLIMATE CHANGE TRENNDS AND ASSOCIATED ENVIRONMENT IMPACT IN UDAIPU BASIN OF RAJASTHAN, INDIA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F4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(30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5704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CLIMATE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Dr.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Daw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Yin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Yin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Nwe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and Dr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Wataru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Takeuchi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705859"/>
              </p:ext>
            </p:extLst>
          </p:nvPr>
        </p:nvGraphicFramePr>
        <p:xfrm>
          <a:off x="225413" y="1383640"/>
          <a:ext cx="11768114" cy="4956633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Amin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Beiranvand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Pour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OS-194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The application of Landsat-8 OLI/TIRS data for geological mapping: a case study from SE Iran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Amin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Beiranvand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Pour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OS-195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Geological structure mapping for gold exploration targets using PALSAR remote sensing data in the Central Gold Belt, Peninsular Malaysia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Kimiaki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K.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Tokumaru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OS-196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The Kalahari Impact Hypothesis for Moon Genesis – Did the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Morokweng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 Meteoritic Impact (145MA) Break Up the Gondwanaland and Continental Fluid Basalt Generate the Moon?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Tomonori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Deguchi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Deformation Monitoring in the Metro Manila by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InSAR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 technique using PALSAR data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Antony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Harfield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Thailand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OS-199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A CLOUD-BASED PLATFORM FOR GEOLOGICAL</a:t>
                      </a:r>
                    </a:p>
                    <a:p>
                      <a:pPr algn="ctr" fontAlgn="b"/>
                      <a:r>
                        <a:rPr lang="it-IT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DATA ACQUISITION VIA MOBILE DEVICE</a:t>
                      </a:r>
                      <a:endParaRPr lang="it-IT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F5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(30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GEOLOGY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Hla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Hla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Aung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0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848894"/>
              </p:ext>
            </p:extLst>
          </p:nvPr>
        </p:nvGraphicFramePr>
        <p:xfrm>
          <a:off x="225413" y="1383640"/>
          <a:ext cx="11768114" cy="4956633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Pham Viet Hong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Vietnam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OS-318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APPLICATION OF REMOTE SENSING AND GIS FOR PREVENTION-RISK WARNING OF MALARIA IN GIA LAI AREAS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Pao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-Shan Yu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OS-319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Application of Remote Sensing and Gauged Precipitation Information for Improving Hourly Typhoon Rainfall Forecasting of WRF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Manithaphone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Mahaxay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Thailand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OS-321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Calibration of Hydrological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Streamflow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 Modeling Using MODIS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Yatin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Suwarno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Indonesia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Quickbird Imagery for Support to Mapping of Salt Land Suitability in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Kupang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 Bay, East Nusa Tenggara Province – Indonesia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Ma. Rosario Concepcion Ortiz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Philippines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Development of Geospatial Tools for Tidal Current Energy Resource Assessment: A Case of Verde Island Passage, Philippines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F6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(30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1200" y="344927"/>
            <a:ext cx="580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WATER RESOURCES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Dr.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kyaw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Zayar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Htun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Dr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Basanta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Shrestha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7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823155"/>
              </p:ext>
            </p:extLst>
          </p:nvPr>
        </p:nvGraphicFramePr>
        <p:xfrm>
          <a:off x="225413" y="1383640"/>
          <a:ext cx="11768114" cy="4956633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Konosuke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Kataoka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OS-239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Evaluation of projection model for random point cloud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Shinya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Odagawa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OS-235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Improvement of Estimation method for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Gramineous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 Crop Productivity using Normalization of Hyperspectral Data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Hengqian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Zhao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OS-187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EVALUATION OF THE EFFECTS OF CONTINUUM REMOVAL ON THE ACCURACY OF MINERAL SPECTRAL UNMIXING MODELS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Mr. Munkh-Erdene Dari Ekh Altangerel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Mongolia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FEATURE EXTRACTION AND CLASSIFICATION OF HYPERSPECTRAL IMAGES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Jyun-Syuan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Huang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OS-225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Integration of airborne hyperspectral imagery and airborne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lidar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 point clouds for object-based classification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G1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10:50 ~ 12:30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(30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264243"/>
            <a:ext cx="4804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HYPERSPECTRALSENSING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CLASSIFICATION &amp; APPLICATION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Peter Shih and Dr.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Fuan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Tsai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2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531866"/>
              </p:ext>
            </p:extLst>
          </p:nvPr>
        </p:nvGraphicFramePr>
        <p:xfrm>
          <a:off x="225413" y="1383640"/>
          <a:ext cx="11768114" cy="4956633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Tatsuya Yamamoto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OS-308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Building Classification using Airborne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LiDAR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 Data with Satellite SAR Data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Marina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Mohd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Nor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OS-312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Urban Morphology Analysis by Remote Sensing and GIS Technique, Case Study: Georgetown, Penang.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Mohsen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Ahadnejad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Reveshty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Iran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OS-313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Assessment of Urban Temperature Spatial Distribution Based on Effective Indices Using Satellite Imagery and Ground Truth Data ( A case Study Tehran city)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Dr. Scott Hawken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Australia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Remote Sensing of Urban Ecological Infrastructure: a review of current approaches using multiple sensors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Ching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-Hui Hung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Orientation Determination of UAV Images Using Point and Line Control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G2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10:50 ~ 12:30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(30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264243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URBAN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Chair: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Dr. Nguyen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Dinh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Duong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19083"/>
              </p:ext>
            </p:extLst>
          </p:nvPr>
        </p:nvGraphicFramePr>
        <p:xfrm>
          <a:off x="193040" y="1327969"/>
          <a:ext cx="11757955" cy="3777161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19273"/>
                <a:gridCol w="1172816"/>
                <a:gridCol w="1281953"/>
                <a:gridCol w="6383913"/>
              </a:tblGrid>
              <a:tr h="784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Speaker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69640"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id-ID" sz="15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Dr. Ryo Natsuaki, EORC, JAXA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JAXA-01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 action="ppaction://hlinkfile"/>
                        </a:rPr>
                        <a:t>Report of ALOS-2 / PALSAR-2 Launch And Its Recent Status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107"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endParaRPr lang="en-US" sz="1500" b="0" u="none" strike="noStrik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id-ID" sz="15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Mr. Kotaro Hisano,  Satellite Navigation Office, JAXA</a:t>
                      </a:r>
                      <a:r>
                        <a:rPr lang="en-US" sz="1500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JAXA-02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file"/>
                        </a:rPr>
                        <a:t>Asia Oceania Multi-GNSS Demonstration Campaign</a:t>
                      </a:r>
                      <a:endParaRPr lang="en-US" sz="1500" kern="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632"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5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Dr. </a:t>
                      </a:r>
                      <a:r>
                        <a:rPr lang="id-ID" sz="15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Abdul Rashid Bin Mohamed Shariff, UPM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JAXA-03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5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file"/>
                        </a:rPr>
                        <a:t>PRECISION FARMING AT UNIVERSITY PUTRA MALAYSIA (UPM)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570"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GB" sz="15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Dr. </a:t>
                      </a:r>
                      <a:r>
                        <a:rPr lang="en-GB" sz="1500" kern="1200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Puis</a:t>
                      </a:r>
                      <a:r>
                        <a:rPr lang="en-GB" sz="15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Sony, Asian Institute of Technology</a:t>
                      </a:r>
                      <a:endParaRPr lang="en-US" sz="1500" b="0" u="none" strike="noStrik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Thailand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JAXA-04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file"/>
                        </a:rPr>
                        <a:t>Precision Spraying Using a Radio-Controlled Quad-Copter and Possible Use of GNSS</a:t>
                      </a:r>
                      <a:endParaRPr lang="en-US" sz="1500" kern="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4749"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id-ID" sz="15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</a:t>
                      </a:r>
                      <a:endParaRPr lang="en-US" sz="1500" b="0" u="none" strike="noStrik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JAXA-05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Discussion for applications precision farming using EO+GNSS in Malaysia and/or other SE Asia</a:t>
                      </a:r>
                      <a:endParaRPr lang="en-US" sz="1500" kern="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901" y="342545"/>
            <a:ext cx="2346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JAXA SS 2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901" y="711252"/>
            <a:ext cx="23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10:50 ~ 12:30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35030" y="348344"/>
            <a:ext cx="6128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</a:rPr>
              <a:t>Space utilization session </a:t>
            </a:r>
            <a:r>
              <a:rPr lang="en-GB" sz="2000" b="1" dirty="0" smtClean="0">
                <a:solidFill>
                  <a:schemeClr val="accent1"/>
                </a:solidFill>
              </a:rPr>
              <a:t>#2 </a:t>
            </a:r>
            <a:r>
              <a:rPr lang="en-GB" sz="2000" b="1" dirty="0">
                <a:solidFill>
                  <a:schemeClr val="accent1"/>
                </a:solidFill>
              </a:rPr>
              <a:t>for </a:t>
            </a:r>
            <a:r>
              <a:rPr lang="en-GB" sz="2000" b="1" dirty="0" smtClean="0">
                <a:solidFill>
                  <a:schemeClr val="accent1"/>
                </a:solidFill>
              </a:rPr>
              <a:t>ALOS-1 </a:t>
            </a:r>
            <a:r>
              <a:rPr lang="en-GB" sz="2000" b="1" dirty="0">
                <a:solidFill>
                  <a:schemeClr val="accent1"/>
                </a:solidFill>
              </a:rPr>
              <a:t>and </a:t>
            </a:r>
            <a:r>
              <a:rPr lang="en-GB" sz="2000" b="1" dirty="0" smtClean="0">
                <a:solidFill>
                  <a:schemeClr val="accent1"/>
                </a:solidFill>
              </a:rPr>
              <a:t>QZSS (EO+GNSS)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accent1"/>
                </a:solidFill>
              </a:rPr>
              <a:t>Chair: Dr. </a:t>
            </a:r>
            <a:r>
              <a:rPr lang="en-GB" sz="2000" b="1" dirty="0" err="1" smtClean="0">
                <a:solidFill>
                  <a:schemeClr val="accent1"/>
                </a:solidFill>
              </a:rPr>
              <a:t>Lal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  <a:r>
              <a:rPr lang="en-GB" sz="2000" b="1" dirty="0" err="1" smtClean="0">
                <a:solidFill>
                  <a:schemeClr val="accent1"/>
                </a:solidFill>
              </a:rPr>
              <a:t>Samarakoon</a:t>
            </a:r>
            <a:r>
              <a:rPr lang="en-GB" sz="2000" b="1" dirty="0" smtClean="0">
                <a:solidFill>
                  <a:schemeClr val="accent1"/>
                </a:solidFill>
              </a:rPr>
              <a:t>, GIC, AIT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9821" y="711252"/>
            <a:ext cx="23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2">
            <a:hlinkClick r:id="rId6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6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ight Arrow 2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hlinkClick r:id="" action="ppaction://hlinkshowjump?jump=previousslide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6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559910"/>
              </p:ext>
            </p:extLst>
          </p:nvPr>
        </p:nvGraphicFramePr>
        <p:xfrm>
          <a:off x="225413" y="1383640"/>
          <a:ext cx="11768114" cy="499779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Dr. Norman Kerle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Netherlands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Urban structural damage assessment with oblique UAV imagery, object-based image analysis and semantic reasoning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Rongjun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Qin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Singapore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OS-106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QUALITY ASSESSMENT OF IMAGE MATCHERS FOR DSM GENERATION - A COMPARATIVE STUDY BASED ON UAV IMAGES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Genya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Saito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OS-083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DEVELOPMENT OF HYPERSPECTRAL IMAGING SENSOR, WHICH MOUNTED ON UAV FOR ENVIRONMENTAL STUDY AT COASTAL ZONE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Caesar Singh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USA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OS-298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Evaluating, mapping, and managing unpaved road networks using high-resolution remote sensing data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Timo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Bretschneider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Singapore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UAV-based gas pipeline leak detection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G3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10:50 ~ 12:30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(30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264243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INNOVATIVE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UAV 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APPLICATIONS </a:t>
            </a:r>
          </a:p>
          <a:p>
            <a:pPr algn="ctr"/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Dr. Armin </a:t>
            </a:r>
            <a:r>
              <a:rPr lang="fr-FR" sz="2000" b="1" dirty="0" err="1">
                <a:solidFill>
                  <a:schemeClr val="accent5">
                    <a:lumMod val="75000"/>
                  </a:schemeClr>
                </a:solidFill>
              </a:rPr>
              <a:t>Gruen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0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062590"/>
              </p:ext>
            </p:extLst>
          </p:nvPr>
        </p:nvGraphicFramePr>
        <p:xfrm>
          <a:off x="225413" y="1383640"/>
          <a:ext cx="11768114" cy="4956633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Supannee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Tanathong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Thailand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OS-247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Towards visualizing canal cross-section using data acquired from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teleoperated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 boat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Syoji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Nakamura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OS-248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Mapping Technology with Two Spherical Cameras and Its Applications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Sally E.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Goldin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Thailand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OS-324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Open Source and Open Standards: Tools for Rapid Development of Community-Oriented GIS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Ms. Shu-Chi Chen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The Development of an Integrated and Context-Aware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WebGIS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 of Alerting Information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Preesan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Rakwatin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Thailand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Assessment of Cloud Area using Field Server and Image Processing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G4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10:50 ~ 12:30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(30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264243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chemeClr val="accent5">
                    <a:lumMod val="75000"/>
                  </a:schemeClr>
                </a:solidFill>
              </a:rPr>
              <a:t>WebGIS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fr-FR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: Dr. </a:t>
            </a:r>
            <a:r>
              <a:rPr lang="fr-FR" sz="2000" b="1" dirty="0" err="1">
                <a:solidFill>
                  <a:schemeClr val="accent5">
                    <a:lumMod val="75000"/>
                  </a:schemeClr>
                </a:solidFill>
              </a:rPr>
              <a:t>Lal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75000"/>
                  </a:schemeClr>
                </a:solidFill>
              </a:rPr>
              <a:t>Samarakoon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147863"/>
              </p:ext>
            </p:extLst>
          </p:nvPr>
        </p:nvGraphicFramePr>
        <p:xfrm>
          <a:off x="225413" y="1383640"/>
          <a:ext cx="11768114" cy="4956633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Nawarathnage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Lakmal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Deshapriya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Thailand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OS-031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Rice Production Forecasting from MODIS NDVI data in Sylhet Region of Bangladesh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Christine Pohl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OS-136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Compilation of a remote sensing image fusion atlas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Damdinsuren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Amarsaikhan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Mongolia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OS-177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FOREST RESOURCES MAPPING IN MONGOLIA USING MULTISOURCE IMAGES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NGUYEN THI THUY HANH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Vietnam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DETECT LAND COVER CHANGE BY USING NDVI DIFFERENCING AND POST-CLASSIFICATION: A CASE STUDY IN  HOA BINH – VIETNAM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GRACIELA ISABEL METTERNICHT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Australia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OS-289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Bridging knowledge and science to sustainable development policy: the role of geospatial technologies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G5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10:50 ~ 12:30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(30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264243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FOREST/LAND RESOURCES </a:t>
            </a:r>
          </a:p>
          <a:p>
            <a:pPr algn="ctr"/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Dr. </a:t>
            </a: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</a:rPr>
              <a:t>Mitsunori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5">
                    <a:lumMod val="75000"/>
                  </a:schemeClr>
                </a:solidFill>
              </a:rPr>
              <a:t>Yoshimura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266684"/>
              </p:ext>
            </p:extLst>
          </p:nvPr>
        </p:nvGraphicFramePr>
        <p:xfrm>
          <a:off x="225413" y="1383640"/>
          <a:ext cx="11768114" cy="4956633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Hnin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Khaing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Aye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Myanmar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OS-098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The Application of Satellite Remote Sensing Techniques for Monitoring Mangrove Forest in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Yambye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 Township,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Rakhine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 State, Myanmar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Susumu Ogawa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OS-157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Fractal analysis for radioisotope pollution patterns by nuclear power plant accidents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Moe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Myint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Switzerland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OS-163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Geo-Informatics for National Development Planning: Experience of Bhutan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Ms. Haemi Park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Assessment of fire vulnerability through human activity by using road distribution in peat land of Indonesia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Moe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Myint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Switzerland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Application of Geo-Informatics for Designing National Forest Inventory System and Forest Resources Potential Assessment of Bhutan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G6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10:50 ~ 12:30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(30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264243"/>
            <a:ext cx="5196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NATURAL RESOURCE MANAGEMENT </a:t>
            </a:r>
          </a:p>
          <a:p>
            <a:pPr algn="ctr"/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: Dr. Moe </a:t>
            </a: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</a:rPr>
              <a:t>Myint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 and Dr. </a:t>
            </a: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</a:rPr>
              <a:t>Basanta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</a:rPr>
              <a:t>Shrestha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706854"/>
              </p:ext>
            </p:extLst>
          </p:nvPr>
        </p:nvGraphicFramePr>
        <p:xfrm>
          <a:off x="225413" y="1383640"/>
          <a:ext cx="11768114" cy="4956633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Quang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Thanh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Bui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Vietnam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OS-227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NSDI AS AN ENABLING PLATFORM FOR FACILITATION OF LAND ADMINISTRATION FUNCTIONS IN VIET NAM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Hiromi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Jonai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OS-229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Agent-based Model Analysis of Landowner's Motivation in Land Use Change from Home Garden at Kandy City in Sri Lanka.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Haruhisa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Shimoda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OS-330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Global Change Observation Mission (GCOM)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Dr. Chih-Yuan Huang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New0001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The Challenges of Constructing a Sensor Web Data Stream Management System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Yuan Zhang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New0004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The socioeconomic drivers of land cover dynamics in the Li River basin, 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H1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(31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baseline="30000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84" y="264243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LAND RESOURCES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Haruhisa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Shimoda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959998"/>
              </p:ext>
            </p:extLst>
          </p:nvPr>
        </p:nvGraphicFramePr>
        <p:xfrm>
          <a:off x="225413" y="1383640"/>
          <a:ext cx="11768114" cy="4956633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Kyaw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 Tin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Myanmar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OS-233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MINI SATELLITE REMOTE SENSING – A CONVERGENCE OF INNOVATION AND POLICIES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Timo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Bretschneider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Singapore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OS-238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Container tracking via AIS satellites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Pingping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Yi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United Kingdom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OS-241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ADVANCED SMALL SATELLITE CONSTELLATIONS FOR EARTH</a:t>
                      </a:r>
                    </a:p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OBSERVATION SERVICES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Mr. KENNETH OLAFSSON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Norway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A new Approach to Ground Infrastructure - KSAT Small Antenna Network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Martin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Krynitx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Norway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Inclined Satellite Orbits and Resulting Ground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Satation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 Network Solutions for Near Equatorial Areas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H2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(31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baseline="30000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0070" y="343996"/>
            <a:ext cx="5345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NEW GENERATION SENSORS &amp; APPLICATIONS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Chair: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Mr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Kyaw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Tin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6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735145"/>
              </p:ext>
            </p:extLst>
          </p:nvPr>
        </p:nvGraphicFramePr>
        <p:xfrm>
          <a:off x="225413" y="1383640"/>
          <a:ext cx="11768114" cy="4956633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Yu-Tien Wu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OS-237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Effects of the incidence angle and surface type on the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LiDAR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 intensity value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Martin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Isenburg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OS-242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DIGITIZING 60 METERS OF FULL WAVEFORM LIDAR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IN A DENSE TROPICAL RAINFOREST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Kenta Sugiyama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OS-249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Land slide Monitoring by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LiDAR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 and digital camera with band path filters.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Mr. Hsien-Ming Wu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Relevance of Vegetation Indices from Multispectral Image and Airborne Full-Waveform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LiDAR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 in Urban Area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Yunjae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Choung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USA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Research on Mapping Levee Lines Using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LiDAR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 Data in the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Nakdong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 River Basins, South 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H3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(31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baseline="30000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3175" y="343996"/>
            <a:ext cx="5345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NEW GENERATION SENSORS &amp; APPLICATIONS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Kyi Twin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441312"/>
              </p:ext>
            </p:extLst>
          </p:nvPr>
        </p:nvGraphicFramePr>
        <p:xfrm>
          <a:off x="225413" y="1383640"/>
          <a:ext cx="11768114" cy="4214953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Ning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Wei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OS-278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Strategies to promote the application of satellite remote sensing in emerging areas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Chuang-Wei Hsueh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OS-293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CONSTELLATION DESIGN AND ARRANGEMENT STRATEGIES OF TAIWAN REMOTE SENSING SATELLITES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Mr. Raghava Murthy Venkata Ananth Dantu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India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OS-294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Indian Remote Sensing Satellites: In Orbit and Planned Satellites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Mr. Alex da Silva Curiel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United Kingdom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OS-295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The role of small satellites in sustainable development and in national Earth Observation systems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H4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(31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baseline="30000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3175" y="343996"/>
            <a:ext cx="5345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NEW GENERATION SENSORS &amp; APPLICATIONS 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Chair: Dr.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Gu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Xinfa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6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7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7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8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714450"/>
              </p:ext>
            </p:extLst>
          </p:nvPr>
        </p:nvGraphicFramePr>
        <p:xfrm>
          <a:off x="225413" y="1383640"/>
          <a:ext cx="11768114" cy="4956633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Nguyen-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Thanh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Son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OS-023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Rice yield estimation with satellite data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Bambang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Riadi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Indonesia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OS-024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THE EVALUATION OF LAND TO AGRICULTURE IN BANGGAI REGENCY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Mazlan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Hashim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OS-034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Innovative Research In Remote Sensing Applications for Geospatial Solutions at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Universiti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Teknologi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 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Dr. Michel Siguier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France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Earth Observation: from Systems to Services and from In-orbit cameras to Value-Added Products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Mr. Shih-Chieh Chou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Development of Interoperable Multi-Satellite Operations Platform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H5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(31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baseline="30000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3175" y="343996"/>
            <a:ext cx="5345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CAPACITY BUILDING &amp; SATELLITE PROGRAM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Kohei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Cho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1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15415"/>
              </p:ext>
            </p:extLst>
          </p:nvPr>
        </p:nvGraphicFramePr>
        <p:xfrm>
          <a:off x="225413" y="1383640"/>
          <a:ext cx="11768114" cy="4863645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David Stanley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Canada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OS-220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One Laptop, One Weekend and 4,000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UltraCamX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 Large Format Aerial Photo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Chia-Ying Lee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OS-143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Surface Deformation from Multi-temporal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Insar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 Methods with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Alos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Palsar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 in Pingtung Plain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Hieu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Nguyen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OS-076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ATMOSPHERIC CORRECTION FOR ESTIMATION OF ABOVE-GROUND CROP BIOMASS – A COMPARISON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993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SUDE SURIGUGE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OS-077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Comparison analysis of CH4 estimations from biophysical modeling, satellite measurement and inventory data in Siberian natural wetland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Dr. SIOW WEI JAW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CALIBRATION FACILITY FOR ANALYSING LOCATIONAL AND DETECTABILITY ACCURACIES OF GROUND PENETRATING RADAR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H6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(31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baseline="30000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3175" y="343996"/>
            <a:ext cx="5345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DISASTER &amp; CLIMATE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Kyaw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Zayar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Htun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and Dr. Peter Shih</a:t>
            </a: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4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432407"/>
              </p:ext>
            </p:extLst>
          </p:nvPr>
        </p:nvGraphicFramePr>
        <p:xfrm>
          <a:off x="311282" y="1634247"/>
          <a:ext cx="11412608" cy="3001102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3147481"/>
                <a:gridCol w="1382167"/>
                <a:gridCol w="6882960"/>
              </a:tblGrid>
              <a:tr h="1043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Speaker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ID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of Paper</a:t>
                      </a:r>
                      <a:endParaRPr 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14741"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Prof. Armin </a:t>
                      </a:r>
                      <a:r>
                        <a:rPr lang="en-US" sz="2000" kern="1200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Gruen</a:t>
                      </a:r>
                      <a:endParaRPr lang="en-US" sz="2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WE-01</a:t>
                      </a:r>
                      <a:endParaRPr lang="en-US" sz="2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n-US" sz="2000" kern="1200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write Thesis?</a:t>
                      </a:r>
                      <a:endParaRPr lang="en-US" sz="2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6595"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Prof. Ian </a:t>
                      </a:r>
                      <a:r>
                        <a:rPr lang="en-US" sz="2000" kern="1200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Downman</a:t>
                      </a:r>
                      <a:endParaRPr lang="en-US" sz="2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WE-02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to</a:t>
                      </a:r>
                      <a:r>
                        <a:rPr lang="en-US" sz="2000" kern="1200" baseline="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make Proposal?</a:t>
                      </a:r>
                      <a:endParaRPr lang="en-US" sz="2000" kern="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6254"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Prof. </a:t>
                      </a:r>
                      <a:r>
                        <a:rPr lang="en-US" sz="2000" kern="1200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Shunji</a:t>
                      </a:r>
                      <a:r>
                        <a:rPr lang="en-US" sz="20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Murai</a:t>
                      </a:r>
                      <a:endParaRPr lang="en-US" sz="2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WE-03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to make Oral Presentation?</a:t>
                      </a:r>
                      <a:endParaRPr lang="en-US" sz="20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901" y="342545"/>
            <a:ext cx="2346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White Elephant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901" y="711252"/>
            <a:ext cx="23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13:30 ~ 15:10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9821" y="711252"/>
            <a:ext cx="23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2">
            <a:hlinkClick r:id="rId2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hlinkClick r:id="rId4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654246"/>
              </p:ext>
            </p:extLst>
          </p:nvPr>
        </p:nvGraphicFramePr>
        <p:xfrm>
          <a:off x="225413" y="1383640"/>
          <a:ext cx="11768114" cy="4863645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Ahram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Song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OS-062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COMPARISON STUDY ON SOLAR IRRADIANCE SPECTRA FOR COMS MI APPLICATION OF HELIOSAT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Wonseok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Choi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OS-064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Modified method of cloud index estimation for deriving solar irradiance by using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Heliosat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-II method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Fuan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Tsai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PS-002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MULTI-TEMPORAL VIRTUAL 3D CAMPUS INTEGRATED WITH HISTORIC GIS DATA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993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Hiroto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Shimazaki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PS-003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A preliminary study on using MODIS NDVI time series for mapping abandoned farmlands in mountainous areas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Ms. Laura Abril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PS-004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Spatial extent of the Brown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planthopper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 (BPH)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Nilaparvata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lugens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 (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Stal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.) in rice plantations in two provinces of Thailand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Session PS-1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396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13:30 ~ 15:10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4588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8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178036"/>
              </p:ext>
            </p:extLst>
          </p:nvPr>
        </p:nvGraphicFramePr>
        <p:xfrm>
          <a:off x="225413" y="1383640"/>
          <a:ext cx="11768114" cy="4863645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Hong-Yi Fang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PS-005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Cropland classification from MODIS-Landsat fusion data using linear un-mixing model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Teppei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Ishiuchi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PS-006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Study on the creation of ultraviolet distribution map using satellite images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Red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Manaog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Castilla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Philippines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PS-007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Characterization of columnar water vapor measurements and its comparison with model estimates and surface meteorological parameters over Manila, Philippines (14.567° N, 120.980° E)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993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Floyd Rey Padua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Plando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Philippines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PS-008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Aerosol Optical Thickness and Total Ozone Column Diurnal Variation and Characterization Using a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Microtops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 II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Sunphotometer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 in Manila, Philippines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Ms. Meng Wu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Recognition of Pedestrians and Vehicles Based on HOG and PCA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Session PS-1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96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13:30 ~ 15:10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588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9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416631"/>
              </p:ext>
            </p:extLst>
          </p:nvPr>
        </p:nvGraphicFramePr>
        <p:xfrm>
          <a:off x="225413" y="1383640"/>
          <a:ext cx="11768114" cy="4863645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Liang-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Chien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Chen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PS-018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Parameter Optimization of Feature-Aided Dense Matching for Multi-angle Images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Szu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-Chi Peng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PS-020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URBAN ROAD EXTRACTION FROM OPTICAL REMOTELY SENSED IMAGERY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Chi-Chung Lau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PS-021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SAR IMAGE SIMULATION FOR GEOMETRIC AND RADIOMETRIC TERRAIN CORRECTION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993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Jojene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Rendon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Santillan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Philippines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PS-022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DETECTION AND CORRECTION OF ASTER GDEM v2 DATA ANOMALIES THROUGH DEM DIFFERENCING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Mr. Jhe-Syuan Lai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Application of Swarm Intelligence for Landslide Susceptibility Modeling from Geospatial Data Fusion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Session PS-1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96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13:30 ~ 15:10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588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9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>
            <a:hlinkClick r:id="rId2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537168"/>
              </p:ext>
            </p:extLst>
          </p:nvPr>
        </p:nvGraphicFramePr>
        <p:xfrm>
          <a:off x="225413" y="1383640"/>
          <a:ext cx="11768114" cy="4863645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Junyi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Huang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Hong Kong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PS-026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GIS-based landslide susceptibility mapping in Lantau Island, Hong Kong by frequency ratio and logistic regression model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Tai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Dinh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Nguyen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Vietnam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PS-027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Integrated remote sensing and GIS for landslide research in Bac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Kan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 province by combining analytic hierarchy process and bivariate statistical analysis approach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Yuji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Kuwahara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PS-028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Research on the extraction accuracy improvement of mangrove forests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993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Yukio Wada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PS-029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Forest carbon stock estimation using ALOS/PRISM in case of Myanmar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Mr. Naoki Mitsuzuka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7" action="ppaction://hlinkfile"/>
                        </a:rPr>
                        <a:t>Nationwide trends of forest distribution using SPOT Vegetation time series approach in case of Myanmar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Session PS-1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8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9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9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96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13:30 ~ 15:10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588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8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9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81015"/>
              </p:ext>
            </p:extLst>
          </p:nvPr>
        </p:nvGraphicFramePr>
        <p:xfrm>
          <a:off x="225413" y="1383640"/>
          <a:ext cx="11768114" cy="502446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Dan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Thanh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Tran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PS-031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Change Detection of Mangrove Forests in West and Central Africa with Landsat Imagery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Hieu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Nguyen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PS-032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A ESTIMATING ABOVE GROUND CORN BIOMASS BY COMBINING SATELLITE IMAGERY AND FIELD INVENTORY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Prof. Chi-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Chuan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Cheng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PS-033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ANALYZING THE TEMPORAL VARIATIONS OF NET PRIMARY PRODUCTIVITY OF TAIPEI CITY THROUGH REMOTE SENSING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993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Irmadi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Nahib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Indonesia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PS-035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FOREST BALANCE AND IT’S ECONOMIC VALUATION AT BUOL REGENCY, CENTRAL SULAWESI PROVINCE, INDONESIA USING GEOGRAPHICAL INFORMATION SYSTEM AND BENEFITS TRANSFER METHOD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260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Mr. Chia-Cheng Yeh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A Priori Study of Using Spatial Data Mining Technology with FORMOSAT-2 Imagery for Analyzing Potential Landslide-causing Factors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Session PS-1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96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13:30 ~ 15:10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588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305137"/>
              </p:ext>
            </p:extLst>
          </p:nvPr>
        </p:nvGraphicFramePr>
        <p:xfrm>
          <a:off x="225413" y="1383640"/>
          <a:ext cx="11768114" cy="3271107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Bangkit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Adhi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Nugraha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Indonesia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PS-041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Ground Surface Changes Detection at Geothermal Surface Manifestations Using Multi-temporal Landsat Imageries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Fitri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Aprilia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Anugrah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Indonesia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PS-043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Surface Roughness Modelling Using Fully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Polarimetric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 SAR Data to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Deliniate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 Mineralization Zone at Volcanic Terrain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Cheong-Gil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Jin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PS-024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A STUDY OF NORMALIZING TOA RADIANCE METHOD FOR EARTH OBSERVATION SATELLITES WITH SIMILAR SPECTRAL BANDWIDTH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Session PS-1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5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6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6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7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96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13:30 ~ 15:10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588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567731"/>
              </p:ext>
            </p:extLst>
          </p:nvPr>
        </p:nvGraphicFramePr>
        <p:xfrm>
          <a:off x="225413" y="1383640"/>
          <a:ext cx="11768114" cy="4754467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Syarifuddin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Bin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Misbari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OS-105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Evaluation of median filtering impact on satellite-based submerged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seagrass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 mapping accuracy in moderate clarity of tropical coastal water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Yu-Chi Kao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OS-325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THE APPLICATION OF VGI ON SPATIAL CLUSTER ANALYSIS OF TRAFFIC INCIDENTS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Karel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Pavelka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Czech Republic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OS-001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Using of close range photogrammetry in image based modelling form for archaeology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Jin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-King Liu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OS-084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Enhancement methods for mapping the boundaries of submerged rocks in shallow waters with Worldview-2 images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Quo-Cheng Sung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OS-198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Using multi-temporal geomorphological data to assess the denudation rate and erosion characteristics of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Gutingkeng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 mudstone in SW Taiwan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Session PS-2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96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13:30 ~ 15:10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588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(29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9" grpId="0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479230"/>
              </p:ext>
            </p:extLst>
          </p:nvPr>
        </p:nvGraphicFramePr>
        <p:xfrm>
          <a:off x="225413" y="1383640"/>
          <a:ext cx="11768114" cy="4754467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Karel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Pavelka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Czech Republic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OS-299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RPAS as a tool for the research, documentation and monitoring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Jinwoo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Park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OS-301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DEVELOPMENT OF A SMART DEVICE-BASED telemetry AND PHOTOGRAPHING SYSTEM FOR PHOTOGRAMMETRIC UAV SYSTEM ON NON-VISIBLE AREA.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Pei-Chen Yang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PS-046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Location suitability analysis of Environmental Education Facilities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Byeongjun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Sung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PS-047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A Geospatial Patterns Analysis of Traffic Accidents in Jinju, Korea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Gyuhan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Bae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OS-048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Fire Risk Assessment on the Land Use Zoning in Korea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Session PS-2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96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13:30 ~ 15:10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588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(29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0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874118"/>
              </p:ext>
            </p:extLst>
          </p:nvPr>
        </p:nvGraphicFramePr>
        <p:xfrm>
          <a:off x="225413" y="1383640"/>
          <a:ext cx="11768114" cy="4754467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Misong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Kim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PS-049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A Service District Analysis on Health Care Facilities in a Local City of 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Tzu-Liang Chou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PS-051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Non-metric Digital Cameras of Zoom-dependent Image Point Refinement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Hui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Chuan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Li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PS-052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Numerical Approach for Analyzing Critical Configurations of Single Photo Resection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Chunyu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Yue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PS-056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Preliminary Study on Space-borne Laser Altimeter Supported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Aerotriangulation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Chih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-Li Chang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OS-057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A PRELIMINARY STUDY OF A NEW X-BAND SAR SATELLITE MISSION FOR TAIWAN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Session PS-2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96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13:30 ~ 15:10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588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(29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6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9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983931"/>
              </p:ext>
            </p:extLst>
          </p:nvPr>
        </p:nvGraphicFramePr>
        <p:xfrm>
          <a:off x="225413" y="1383640"/>
          <a:ext cx="11768114" cy="4754467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Genevieve Lavoie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Canada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PS-059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MONITORING RESPONSIBLE RESOURCE DEVELOPMENT AND COMMUNITY LAND-USE USING MULTI-DATE RAPIDEYE DATA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TSUNG-HSIEN JUAN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PS-060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AN IMPROVED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DtBs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 METHOD FOR AUTOMATIC TRAFFIC SIGN RECOGNITION+G229:G253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Huei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-Yi Cheng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PS-061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Effect of Water Property on Depth Measurements by Airborne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LiDAR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 Bathymetry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Kiyonari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Fukue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PS-066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Global Land Cover Classification Using</a:t>
                      </a:r>
                      <a:r>
                        <a:rPr lang="en-US" sz="150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 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Surface Reflectance Products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Jin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-King Liu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OS-067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Historical Aerial Photographs Used for Analyzing Topographic Changes of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Hsiaolin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 Landslide Area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Session PS-2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96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13:30 ~ 15:10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588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(29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5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789692"/>
              </p:ext>
            </p:extLst>
          </p:nvPr>
        </p:nvGraphicFramePr>
        <p:xfrm>
          <a:off x="25400" y="1061269"/>
          <a:ext cx="11920593" cy="5267141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819792"/>
                <a:gridCol w="1572029"/>
                <a:gridCol w="7528772"/>
              </a:tblGrid>
              <a:tr h="373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Speaker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Country/region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 Remarks (5 min.)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Hengqian</a:t>
                      </a: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Zhao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Presentation of the Asian Association on Remote Sensing Student Group (ASG) (6 min.)</a:t>
                      </a:r>
                      <a:endParaRPr lang="en-US" sz="1500" kern="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49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Sheryl Rose Reyes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Philippines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 of the International Society for Photogrammetry and Remote Sensing Student Consortium (ISPRS-SC) (6 min.)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64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Sheryl Rose Reyes</a:t>
                      </a:r>
                      <a:endParaRPr lang="en-US" sz="1500" b="0" u="none" strike="noStrik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Philippines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Introduction of the ASG Board Members and National Coordinators (4 min.)</a:t>
                      </a:r>
                      <a:endParaRPr lang="en-US" sz="1500" kern="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807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Kyaw </a:t>
                      </a:r>
                      <a:r>
                        <a:rPr lang="en-US" sz="1500" b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Zayar</a:t>
                      </a: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Htun</a:t>
                      </a:r>
                      <a:endParaRPr lang="en-US" sz="1500" b="0" u="none" strike="noStrik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Mandalay Technological University (8 min.)</a:t>
                      </a:r>
                      <a:endParaRPr lang="en-US" sz="1500" kern="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kern="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Daniel </a:t>
                      </a:r>
                      <a:r>
                        <a:rPr lang="en-US" sz="1500" kern="100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dela</a:t>
                      </a:r>
                      <a:r>
                        <a:rPr lang="en-US" sz="1500" kern="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Torre</a:t>
                      </a:r>
                      <a:endParaRPr lang="en-US" sz="1500" b="0" u="none" strike="noStrik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Philippines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University of the Philippines (8 min.)</a:t>
                      </a:r>
                      <a:endParaRPr lang="en-US" sz="1500" kern="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Alejandra Michelle </a:t>
                      </a:r>
                      <a:r>
                        <a:rPr lang="en-US" sz="1500" b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Tercero</a:t>
                      </a: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Villagran</a:t>
                      </a: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en-US" sz="1500" b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Sanjjav</a:t>
                      </a: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Dolgorsuren</a:t>
                      </a:r>
                      <a:endParaRPr lang="en-US" sz="1500" b="0" u="none" strike="noStrik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National Central University (8 min.)</a:t>
                      </a:r>
                      <a:endParaRPr lang="en-US" sz="1500" kern="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Ting </a:t>
                      </a:r>
                      <a:r>
                        <a:rPr lang="en-US" sz="1500" b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Ting</a:t>
                      </a: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Shi</a:t>
                      </a:r>
                      <a:endParaRPr lang="en-US" sz="1500" b="0" u="none" strike="noStrik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Chinese Academy of Sciences (8 min.)</a:t>
                      </a:r>
                      <a:endParaRPr lang="en-US" sz="1500" kern="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Richard Huang</a:t>
                      </a:r>
                      <a:endParaRPr lang="en-US" sz="1500" b="0" u="none" strike="noStrik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Hong Kong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Hong Kong Baptist University (8 min.)</a:t>
                      </a:r>
                      <a:endParaRPr lang="en-US" sz="1500" kern="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Jakrapong</a:t>
                      </a: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Tawala</a:t>
                      </a:r>
                      <a:endParaRPr lang="en-US" sz="1500" b="0" u="none" strike="noStrik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Thailand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Geo-Informatics and Space Technology Development Agency (8 min.)</a:t>
                      </a:r>
                      <a:endParaRPr lang="en-US" sz="1500" kern="1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Wilson Wong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Malaysia Sabah (8 min.)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 Chi Chen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 Taipei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Cheng Kung University (8 min.)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</a:t>
                      </a:r>
                      <a:r>
                        <a:rPr lang="en-US" sz="1500" b="0" i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Castilla</a:t>
                      </a: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Floyd </a:t>
                      </a:r>
                      <a:r>
                        <a:rPr lang="en-US" sz="1500" b="0" i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Plando</a:t>
                      </a:r>
                      <a:endParaRPr lang="en-US" sz="1500" b="0" i="0" u="none" strike="noStrike" dirty="0" smtClean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Salle University (8 min.)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 Ping Chin, Cheng Yen Chun, </a:t>
                      </a:r>
                      <a:r>
                        <a:rPr lang="en-US" sz="1200" b="0" i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Hsin</a:t>
                      </a:r>
                      <a:r>
                        <a:rPr lang="en-US" sz="12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Ping Wang, Chia Hui Hsu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 Taipei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Feng Chia University (8 min.)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Tatsuya Yamamoto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Shibaura Institute of Technology (8 min.)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0" i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Tze</a:t>
                      </a: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Huey Tam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Malaysia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Universiti</a:t>
                      </a: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Teknologi</a:t>
                      </a:r>
                      <a:r>
                        <a:rPr lang="en-US" sz="1500" b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Malaysia (8 min.)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901" y="342545"/>
            <a:ext cx="2346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Student Session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901" y="711252"/>
            <a:ext cx="23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15:20 ~ 17:00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35030" y="348344"/>
            <a:ext cx="612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Student </a:t>
            </a:r>
            <a:r>
              <a:rPr lang="en-US" sz="2000" b="1" dirty="0" smtClean="0">
                <a:solidFill>
                  <a:schemeClr val="accent1"/>
                </a:solidFill>
              </a:rPr>
              <a:t>Activities</a:t>
            </a:r>
            <a:endParaRPr lang="en-US" sz="2000" b="1" dirty="0" smtClean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9821" y="711252"/>
            <a:ext cx="23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2">
            <a:hlinkClick r:id="rId2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hlinkClick r:id="" action="ppaction://hlinkshowjump?jump=previousslide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661682"/>
              </p:ext>
            </p:extLst>
          </p:nvPr>
        </p:nvGraphicFramePr>
        <p:xfrm>
          <a:off x="225413" y="1383640"/>
          <a:ext cx="11768114" cy="4754467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Anh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Huy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Nguyen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Vietnam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PS-069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USING REMOTE SENSING AND GIS TO BUILD VEGETATION STATUS MAP FOR PHU LOC DISTRICT, THUA THIEN HUE PROVINCE, VIETNAM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Niendyawati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Supardan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Indonesia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PS-071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UTILIZATION OF RS DATA AND GIS FOR ACCELERATING ADMINISTRATION BOUNDARIES DELIMITATION: CASE STUDY CENTRAL KALIMANTAN PROVINCE, INDONESIA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Takuya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Kosaka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PS-074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Visual verification of civil engineering structures by UAV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Kai-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Zhi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Zhan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PS-076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Least squares multiple images matching for large coverage aerial image and small coverage UAV image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Dang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Kinh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Bac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Vietnam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OS-079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RESEARCH ON URBAN CHANGES IN A RELATIONSHIP WITH GEOGRAPHICAL FACTORS IN THE WESTERN REGION OF HANOI DURING THE PERIOD 2000-2014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Session PS-2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96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13:30 ~ 15:10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588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(29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4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9" grpId="0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213081"/>
              </p:ext>
            </p:extLst>
          </p:nvPr>
        </p:nvGraphicFramePr>
        <p:xfrm>
          <a:off x="225413" y="1383640"/>
          <a:ext cx="11768114" cy="4754467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LE MING LEE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PS-080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Experimental and Analytical Study of Underground Water Pipes Leakage Detection Using Ground Penetrating Radar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Wen-Mao Yen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PS-081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Analysis of urban heat</a:t>
                      </a:r>
                      <a:r>
                        <a:rPr lang="en-US" sz="150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 island intensity and its impact on regional precipitation over Tainan city in Taiwan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HUI LIN 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PS-082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Urban Building Structure Concrete Cracks Detection Using Image-Based Non-Destructive Geotechnical Technique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SungHyun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Jang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PS-085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Spatial Distribution Patterns of Clean Water System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Santos D.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Chicas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OS-091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Detecting Forest</a:t>
                      </a:r>
                      <a:r>
                        <a:rPr lang="en-US" sz="150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 Change and Disturbance in the Toledo district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Session PS-2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57184" y="645317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96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13:30 ~ 15:10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588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(29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7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9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255675"/>
              </p:ext>
            </p:extLst>
          </p:nvPr>
        </p:nvGraphicFramePr>
        <p:xfrm>
          <a:off x="225413" y="1383640"/>
          <a:ext cx="11768114" cy="4754467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Qiming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Qin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New0003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A rapid matching approach for large-scale urban imagery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Yi-Chen Chen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New0010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Constraint-Base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Lidar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 Point Cloud Fitting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Hohyun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Jeong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OS-007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Smart Camera calibration for Photogrammetry application 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Jisun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Choi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OS-095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SPATIAL ANALYSIS OF THE TAEAN SHORELINE CHANGE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Hoyong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Ahn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OS-273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Study of Surface Temperature with Land cover Change using Landsat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Session PS-3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96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13:30 ~ 15:10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588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(30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9" grpId="0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426385"/>
              </p:ext>
            </p:extLst>
          </p:nvPr>
        </p:nvGraphicFramePr>
        <p:xfrm>
          <a:off x="225413" y="1383640"/>
          <a:ext cx="11768114" cy="4801457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Ms. Khin Mar Yee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Korea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OS-274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LAND USE AND LAND COVER CLASSIFICATION MAPPING BASED ON BAND RATIOING WITH SUBPIXEL OF SUPPORT VECTOR MACHINE TECHNIQUES (A CASE STUDY ON NGAMOEYEIK DAM AREA, YANGON REGION)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Qiming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Qin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New0007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Building structural corner detection using high resolution oblique airborne images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Ling Wu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New0008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Spatial Scaling transformation Modeling of Vegetation Leaf area index retrieved by remote sensing image based on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fractral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Yasutomo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Tokutsu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OS-101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THIN ICE AREA EXTRACTION ALGORITHM USING AMSR2 DATA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FOR THE SEA OF OKHOTSK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 Mr. Yue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Chunyu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OS-291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A New Integrated Sensor-Collected Intelligence Architecture Based on Satellite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Session PS-3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96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13:30 ~ 15:10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5881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(30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9" grpId="0"/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16736"/>
              </p:ext>
            </p:extLst>
          </p:nvPr>
        </p:nvGraphicFramePr>
        <p:xfrm>
          <a:off x="225413" y="1383640"/>
          <a:ext cx="11768114" cy="4494646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Group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51824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Hsien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-Ming, Wu; Kai-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Zhi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, Zhan;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Sz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-Cheng, Yu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GROUP-I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Ubiquitous Crowdsourcing for Emergency Response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6058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Yi-Chen Chen,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Jyun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-Yuan Chen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GROUP-II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Building Model Retrieval System for Automatic City Modeling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Ting-Chun Lin,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Tzy-Shyuan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Wu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GROUP-III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Web-based Virtual Tour Guide Using Panoramas of Cultural Heritage Site at Kinmen  ( http://140.115.110.233/webcon/index )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Mohd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Nadzri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Md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Reba,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Mazlan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Hashim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Amirul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Farid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dan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Izuan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Nadzri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GROUP-IV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MyWATER - Decision support system (DSS) for water yield estimation in Peninsular Malaysia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748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Naoki Katayama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GROUP-V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3D visualization of livability and population using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WebGL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Konosuke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Kataoka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(19.Nov.1990), Tatsuya Yamamoto (9.July.1991)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GROUP-VI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7" action="ppaction://hlinkfile"/>
                        </a:rPr>
                        <a:t>Future infrastructure inspection using Geotagged photo 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0" y="343996"/>
            <a:ext cx="3056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WEBCON4 (1&amp;II)</a:t>
            </a:r>
            <a:endParaRPr lang="en-US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3961" y="882823"/>
            <a:ext cx="305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&amp; 10:50~12:30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1764" y="882823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631698"/>
              </p:ext>
            </p:extLst>
          </p:nvPr>
        </p:nvGraphicFramePr>
        <p:xfrm>
          <a:off x="193040" y="1327969"/>
          <a:ext cx="11757955" cy="4678385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19273"/>
                <a:gridCol w="1172816"/>
                <a:gridCol w="1281953"/>
                <a:gridCol w="6383913"/>
              </a:tblGrid>
              <a:tr h="784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652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SIIS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SI Imaging Services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Singapore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Commercial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Promotion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10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ST Electronics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Singapore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Commercial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Promotion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993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US" sz="1500" b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Dr</a:t>
                      </a:r>
                      <a:r>
                        <a:rPr lang="en-US" sz="1500" b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en-US" sz="1500" b="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Masafumi</a:t>
                      </a:r>
                      <a:r>
                        <a:rPr lang="en-US" sz="1500" b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Nakagawa</a:t>
                      </a:r>
                      <a:endParaRPr lang="en-US" sz="150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OS-003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A Point-based Rendering for 3D Polygon Extraction in Indoor Environment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682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Mr</a:t>
                      </a:r>
                      <a:r>
                        <a:rPr lang="en-US" sz="1500" b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en-US" sz="1500" b="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Sz</a:t>
                      </a:r>
                      <a:r>
                        <a:rPr lang="en-US" sz="1500" b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-Cheng </a:t>
                      </a:r>
                      <a:r>
                        <a:rPr lang="en-US" sz="1500" b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Yu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OS-006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The generalization of BIM/IFC model for multi-scale 3D GIS/</a:t>
                      </a:r>
                      <a:r>
                        <a:rPr lang="en-US" sz="150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CityGML</a:t>
                      </a:r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 models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6825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Mr</a:t>
                      </a:r>
                      <a:r>
                        <a:rPr lang="en-US" sz="1500" b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. Lina </a:t>
                      </a:r>
                      <a:r>
                        <a:rPr lang="en-US" sz="1500" b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Han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OS-234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3D RECONSTRUCTION BY COMBINING TERRESTRIAL LASER SCANNER DATA AND PHOTOGRAMMETRIC IMAGES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901" y="342545"/>
            <a:ext cx="2346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A1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901" y="711252"/>
            <a:ext cx="23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15877" y="348344"/>
            <a:ext cx="4816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INDOOR/3D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Masafumi Nakagawa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9821" y="711252"/>
            <a:ext cx="234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2">
            <a:hlinkClick r:id="rId5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5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ight Arrow 2">
            <a:hlinkClick r:id="rId6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791979"/>
              </p:ext>
            </p:extLst>
          </p:nvPr>
        </p:nvGraphicFramePr>
        <p:xfrm>
          <a:off x="182881" y="1341120"/>
          <a:ext cx="11768114" cy="487680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177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Dr. Rishiraj Dutta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Thailand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OS-008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Review of Vegetation Indices for Vegetation Monitoring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Engr. Meriam M. Santillan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Philippines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OS-010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SPECIES DISTRIBUTION MODELING TO AID REMOTE SENSING OF THE STARCH-RICH SAGO PALM IN THE PHILIPPINES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Weiguo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Li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OS-011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Study on Estimating Rice Yield by Using Chinese Satellite Images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Thi Thuy Hang Nguyen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Vietnam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OS-013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A COMPARISON OF VEGETATION SPECTRAL INDICES DERIVED FROM LANDSAT 8 AND PREVIOUS LANDSAT GENERATIONS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Panu Srestasathiern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Thailand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RICE FIELD MONITORING USING INTRINSIC IMAGES DECOMPOSED FROM FIELD SERVER IMAGERY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A2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AGRICULTURE &amp; CROP</a:t>
            </a:r>
          </a:p>
          <a:p>
            <a:pPr algn="ctr"/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Dr. Wataru </a:t>
            </a:r>
            <a:r>
              <a:rPr lang="fr-FR" sz="2000" b="1" dirty="0" err="1" smtClean="0">
                <a:solidFill>
                  <a:schemeClr val="accent5">
                    <a:lumMod val="75000"/>
                  </a:schemeClr>
                </a:solidFill>
              </a:rPr>
              <a:t>Takeuchi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" action="ppaction://hlinkshowjump?jump=previousslide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165249"/>
              </p:ext>
            </p:extLst>
          </p:nvPr>
        </p:nvGraphicFramePr>
        <p:xfrm>
          <a:off x="182881" y="1341120"/>
          <a:ext cx="11768114" cy="4876800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2921795"/>
                <a:gridCol w="1247011"/>
                <a:gridCol w="1055164"/>
                <a:gridCol w="6544144"/>
              </a:tblGrid>
              <a:tr h="781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Country/</a:t>
                      </a:r>
                    </a:p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Paper 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Title of Paper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rebuchet MS (Body)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1773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Manoj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Kumar Singh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India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OS-035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Empirical orthogonal function computation and analysis of aerosol optical depth from MODIS data over Northern India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Mr. Wei-Kai Lai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China Taipei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OS-038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USING TERRAIN-RELATED VARIABLES TO ASSESS THE NEGATIVE EFFECTS OF TOPOGRAPHIC OBSTACLES ON TAIWAN RED CYPRESS DISTRIBUTION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Jianhua</a:t>
                      </a: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Wang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OS-039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RELATIONSHIP BETWEEN PM2.5 CONCENTRATIONS AND METEOROLOGICAL DATA IN NAGASAKI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408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Sabah Hussein Ali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Iraq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OS-053</a:t>
                      </a:r>
                      <a:endParaRPr lang="en-US" sz="15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Using of GIS software for Mapping the Climatic Data Obtaining by Internet Network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Dr.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Khamarrul</a:t>
                      </a: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Azahari </a:t>
                      </a:r>
                      <a:r>
                        <a:rPr lang="en-US" sz="1500" b="0" i="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Razak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Malaysia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OS-236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HYPERSPATIAL RESOLUTION OF GROUND BASED REMOTE SENSING FOR NATURAL LIMESTONE CHARACTERIZATION: A CRITICAL INPUT FOR ROCK SLOPE HAZARD ASSESSMENT IN THE TROPICS</a:t>
                      </a:r>
                      <a:endParaRPr lang="en-US" sz="15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3961" y="343996"/>
            <a:ext cx="2340189" cy="4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Session A3</a:t>
            </a: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6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09:00 ~ 10:40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3784" y="344927"/>
            <a:ext cx="480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CLIMATE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Chair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 Dr. Hrin Nei Thiam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5881" y="712494"/>
            <a:ext cx="2340189" cy="36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(28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Oct, 2014)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11527189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hlinkClick r:id="rId8" action="ppaction://hlinksldjump"/>
          </p:cNvPr>
          <p:cNvSpPr txBox="1">
            <a:spLocks/>
          </p:cNvSpPr>
          <p:nvPr/>
        </p:nvSpPr>
        <p:spPr>
          <a:xfrm>
            <a:off x="5269884" y="6453966"/>
            <a:ext cx="1108542" cy="351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MENU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ight Arrow 16">
            <a:hlinkClick r:id="rId9" action="ppaction://hlinksldjump"/>
          </p:cNvPr>
          <p:cNvSpPr/>
          <p:nvPr/>
        </p:nvSpPr>
        <p:spPr>
          <a:xfrm flipH="1">
            <a:off x="11027460" y="6507128"/>
            <a:ext cx="393404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5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4707</TotalTime>
  <Words>8074</Words>
  <Application>Microsoft Office PowerPoint</Application>
  <PresentationFormat>Widescreen</PresentationFormat>
  <Paragraphs>1919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MS Mincho</vt:lpstr>
      <vt:lpstr>MS PGothic</vt:lpstr>
      <vt:lpstr>Arial</vt:lpstr>
      <vt:lpstr>Calibri</vt:lpstr>
      <vt:lpstr>Calibri Light</vt:lpstr>
      <vt:lpstr>Trebuchet MS (Body)</vt:lpstr>
      <vt:lpstr>Office Theme</vt:lpstr>
      <vt:lpstr>SENSING FOR REINTEGRATION OF SOCIETIES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SENSING FOR REINTEGRATION OF SOCIETIES</dc:title>
  <dc:creator>Khin Yupar Thinn</dc:creator>
  <cp:lastModifiedBy>Dr. Kyaw San Oo</cp:lastModifiedBy>
  <cp:revision>421</cp:revision>
  <cp:lastPrinted>2014-10-20T03:00:50Z</cp:lastPrinted>
  <dcterms:created xsi:type="dcterms:W3CDTF">2014-10-09T08:33:30Z</dcterms:created>
  <dcterms:modified xsi:type="dcterms:W3CDTF">2014-10-22T05:02:35Z</dcterms:modified>
</cp:coreProperties>
</file>